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04" r:id="rId3"/>
    <p:sldId id="267" r:id="rId4"/>
    <p:sldId id="257" r:id="rId5"/>
    <p:sldId id="258" r:id="rId6"/>
    <p:sldId id="259" r:id="rId7"/>
    <p:sldId id="263" r:id="rId8"/>
    <p:sldId id="260" r:id="rId9"/>
    <p:sldId id="262" r:id="rId10"/>
    <p:sldId id="264" r:id="rId11"/>
    <p:sldId id="265" r:id="rId12"/>
    <p:sldId id="266" r:id="rId13"/>
    <p:sldId id="268" r:id="rId14"/>
    <p:sldId id="269" r:id="rId15"/>
    <p:sldId id="270" r:id="rId16"/>
    <p:sldId id="276" r:id="rId17"/>
    <p:sldId id="271" r:id="rId18"/>
    <p:sldId id="273" r:id="rId19"/>
    <p:sldId id="272" r:id="rId20"/>
    <p:sldId id="274" r:id="rId21"/>
    <p:sldId id="275" r:id="rId22"/>
    <p:sldId id="277" r:id="rId23"/>
    <p:sldId id="307" r:id="rId24"/>
    <p:sldId id="308" r:id="rId25"/>
    <p:sldId id="280" r:id="rId26"/>
    <p:sldId id="281" r:id="rId27"/>
    <p:sldId id="282" r:id="rId28"/>
    <p:sldId id="283" r:id="rId29"/>
    <p:sldId id="309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6" r:id="rId51"/>
  </p:sldIdLst>
  <p:sldSz cx="9144000" cy="6858000" type="screen4x3"/>
  <p:notesSz cx="6797675" cy="987425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EB75C-97F6-4BEA-9808-BA447E96A9BE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3415E-191B-478B-BB60-726DB53A38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3708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6B996-4B93-456E-A94D-0D542226920F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3D0B0-5B1E-4737-98D7-7280889B34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101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3D0B0-5B1E-4737-98D7-7280889B3486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691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4" descr="C:\Users\CEREN DÖNMEZ\Desktop\Pyb\Kalkınma_Bakanlığı_logo(_arkası_beyaz)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15835" y="0"/>
            <a:ext cx="770965" cy="770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4" descr="C:\Users\CEREN DÖNMEZ\Desktop\Pyb\Kalkınma_Bakanlığı_logo(_arkası_beyaz)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15835" y="0"/>
            <a:ext cx="770965" cy="770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pic>
        <p:nvPicPr>
          <p:cNvPr id="5" name="Picture 4" descr="C:\Users\CEREN DÖNMEZ\Desktop\Pyb\Kalkınma_Bakanlığı_logo(_arkası_beyaz)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15835" y="0"/>
            <a:ext cx="770965" cy="770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Picture 4" descr="C:\Users\CEREN DÖNMEZ\Desktop\Pyb\Kalkınma_Bakanlığı_logo(_arkası_beyaz)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15835" y="0"/>
            <a:ext cx="770965" cy="770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Picture 4" descr="C:\Users\CEREN DÖNMEZ\Desktop\Pyb\Kalkınma_Bakanlığı_logo(_arkası_beyaz)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15835" y="0"/>
            <a:ext cx="770965" cy="770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03.02.2015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4" descr="C:\Users\CEREN DÖNMEZ\Desktop\Pyb\Kalkınma_Bakanlığı_logo(_arkası_beyaz).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915835" y="0"/>
            <a:ext cx="770965" cy="77096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873"/>
            <a:ext cx="1440160" cy="48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107951"/>
            <a:ext cx="7772400" cy="1016794"/>
          </a:xfrm>
        </p:spPr>
        <p:txBody>
          <a:bodyPr/>
          <a:lstStyle/>
          <a:p>
            <a:r>
              <a:rPr lang="tr-TR" dirty="0" smtClean="0"/>
              <a:t>Ajans Ana Sayfası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t="4707" r="277" b="4297"/>
          <a:stretch/>
        </p:blipFill>
        <p:spPr>
          <a:xfrm>
            <a:off x="222966" y="1412776"/>
            <a:ext cx="869806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9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Tüzel Paydaş Ekleme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18253" t="27770" r="18441" b="46657"/>
          <a:stretch/>
        </p:blipFill>
        <p:spPr bwMode="auto">
          <a:xfrm>
            <a:off x="107504" y="1844824"/>
            <a:ext cx="8928992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612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71095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Tüzel Paydaş Ekleme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26784" t="26744" r="26409" b="25077"/>
          <a:stretch/>
        </p:blipFill>
        <p:spPr bwMode="auto">
          <a:xfrm>
            <a:off x="179512" y="827585"/>
            <a:ext cx="8856984" cy="5841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391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Başvuru Başlangıcı</a:t>
            </a:r>
            <a:endParaRPr lang="tr-T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3821583" cy="327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6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Program Seçimi</a:t>
            </a:r>
            <a:endParaRPr lang="tr-T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3531"/>
            <a:ext cx="8608531" cy="253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8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Program Seçimi</a:t>
            </a:r>
            <a:endParaRPr lang="tr-T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" y="1844824"/>
            <a:ext cx="9031678" cy="321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6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Program Seçimi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18438" t="27189" r="18319" b="43266"/>
          <a:stretch/>
        </p:blipFill>
        <p:spPr bwMode="auto">
          <a:xfrm>
            <a:off x="107504" y="2204864"/>
            <a:ext cx="8928992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39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43607" y="116632"/>
            <a:ext cx="6552728" cy="53066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Başvuru Sekmeleri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6817" t="23143" r="82026" b="14947"/>
          <a:stretch/>
        </p:blipFill>
        <p:spPr bwMode="auto">
          <a:xfrm>
            <a:off x="2915816" y="647292"/>
            <a:ext cx="2808312" cy="6210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0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5400600" cy="792088"/>
          </a:xfrm>
        </p:spPr>
        <p:txBody>
          <a:bodyPr>
            <a:normAutofit/>
          </a:bodyPr>
          <a:lstStyle/>
          <a:p>
            <a:r>
              <a:rPr lang="tr-TR" dirty="0" smtClean="0"/>
              <a:t>Proje Genel Bilgileri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29661" t="23583" r="20382" b="40813"/>
          <a:stretch/>
        </p:blipFill>
        <p:spPr bwMode="auto">
          <a:xfrm>
            <a:off x="82548" y="1221999"/>
            <a:ext cx="9036496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268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Projenin Yeri</a:t>
            </a:r>
            <a:endParaRPr lang="tr-T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40937"/>
            <a:ext cx="4608512" cy="438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2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5760640" cy="57606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Faaliyet Alanı Seçimi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35366" t="21690" r="36198" b="23010"/>
          <a:stretch/>
        </p:blipFill>
        <p:spPr bwMode="auto">
          <a:xfrm>
            <a:off x="1835696" y="883014"/>
            <a:ext cx="5616624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888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016794"/>
          </a:xfrm>
        </p:spPr>
        <p:txBody>
          <a:bodyPr/>
          <a:lstStyle/>
          <a:p>
            <a:r>
              <a:rPr lang="tr-TR" dirty="0" smtClean="0"/>
              <a:t>Portal Ana Sayfası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14269" t="8914" r="18581" b="19840"/>
          <a:stretch/>
        </p:blipFill>
        <p:spPr bwMode="auto">
          <a:xfrm>
            <a:off x="846702" y="1185056"/>
            <a:ext cx="7450596" cy="5274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Yuvarlatılmış Dikdörtgen 2"/>
          <p:cNvSpPr/>
          <p:nvPr/>
        </p:nvSpPr>
        <p:spPr>
          <a:xfrm>
            <a:off x="3995936" y="1988840"/>
            <a:ext cx="304421" cy="21602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9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Proje Özeti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30013" t="27965" r="20640" b="39075"/>
          <a:stretch/>
        </p:blipFill>
        <p:spPr bwMode="auto">
          <a:xfrm>
            <a:off x="215516" y="1196752"/>
            <a:ext cx="8712968" cy="5132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0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987824" y="188640"/>
            <a:ext cx="2736304" cy="749089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Kimlik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30522" t="28400" r="26530" b="19039"/>
          <a:stretch/>
        </p:blipFill>
        <p:spPr bwMode="auto">
          <a:xfrm>
            <a:off x="323528" y="836712"/>
            <a:ext cx="8496944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330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1348" r="1281" b="61783"/>
          <a:stretch/>
        </p:blipFill>
        <p:spPr bwMode="auto">
          <a:xfrm>
            <a:off x="467544" y="836712"/>
            <a:ext cx="820891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4834880" cy="634082"/>
          </a:xfrm>
        </p:spPr>
        <p:txBody>
          <a:bodyPr>
            <a:normAutofit fontScale="90000"/>
          </a:bodyPr>
          <a:lstStyle/>
          <a:p>
            <a:r>
              <a:rPr lang="tr-TR" sz="3600" dirty="0" smtClean="0"/>
              <a:t>Başvuru Sahibi Bilgileri</a:t>
            </a:r>
            <a:endParaRPr lang="tr-TR" sz="3600" dirty="0"/>
          </a:p>
        </p:txBody>
      </p:sp>
      <p:pic>
        <p:nvPicPr>
          <p:cNvPr id="4" name="Resim 3"/>
          <p:cNvPicPr/>
          <p:nvPr/>
        </p:nvPicPr>
        <p:blipFill rotWithShape="1">
          <a:blip r:embed="rId3"/>
          <a:srcRect l="35712" t="47848" r="25198" b="19738"/>
          <a:stretch/>
        </p:blipFill>
        <p:spPr bwMode="auto">
          <a:xfrm>
            <a:off x="467544" y="3298974"/>
            <a:ext cx="8280920" cy="3560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135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/>
              <a:t>Başvuru Sahibi Bilgileri</a:t>
            </a:r>
            <a:endParaRPr lang="tr-TR" sz="3600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29163" t="28429" r="19636" b="44824"/>
          <a:stretch/>
        </p:blipFill>
        <p:spPr bwMode="auto">
          <a:xfrm>
            <a:off x="224517" y="1628800"/>
            <a:ext cx="8694966" cy="4536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6274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0" y="332656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Kaynak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29324" t="21463" r="19689" b="20227"/>
          <a:stretch/>
        </p:blipFill>
        <p:spPr bwMode="auto">
          <a:xfrm>
            <a:off x="539552" y="913582"/>
            <a:ext cx="8064896" cy="583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3895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868958"/>
          </a:xfrm>
        </p:spPr>
        <p:txBody>
          <a:bodyPr/>
          <a:lstStyle/>
          <a:p>
            <a:r>
              <a:rPr lang="tr-TR" dirty="0" smtClean="0"/>
              <a:t>Kaynak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40317" t="39380" r="41186" b="36610"/>
          <a:stretch/>
        </p:blipFill>
        <p:spPr bwMode="auto">
          <a:xfrm>
            <a:off x="1187624" y="1340768"/>
            <a:ext cx="6732748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05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Benzer Proje Tecrübesi</a:t>
            </a:r>
            <a:endParaRPr lang="tr-T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9"/>
          <a:stretch/>
        </p:blipFill>
        <p:spPr bwMode="auto">
          <a:xfrm>
            <a:off x="53752" y="1988840"/>
            <a:ext cx="903649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60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1"/>
          <a:stretch/>
        </p:blipFill>
        <p:spPr bwMode="auto">
          <a:xfrm>
            <a:off x="681860" y="980728"/>
            <a:ext cx="7857509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şlık 1"/>
          <p:cNvSpPr>
            <a:spLocks noGrp="1"/>
          </p:cNvSpPr>
          <p:nvPr>
            <p:ph type="title"/>
          </p:nvPr>
        </p:nvSpPr>
        <p:spPr>
          <a:xfrm>
            <a:off x="681860" y="412325"/>
            <a:ext cx="8003232" cy="562074"/>
          </a:xfrm>
        </p:spPr>
        <p:txBody>
          <a:bodyPr>
            <a:normAutofit fontScale="90000"/>
          </a:bodyPr>
          <a:lstStyle/>
          <a:p>
            <a:r>
              <a:rPr lang="tr-TR" sz="4000" dirty="0" smtClean="0"/>
              <a:t>Benzer Proje Tecrübesi Bilgileri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20282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Diğer Başvurular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29952" t="27798" r="20548" b="42852"/>
          <a:stretch/>
        </p:blipFill>
        <p:spPr bwMode="auto">
          <a:xfrm>
            <a:off x="107504" y="1772816"/>
            <a:ext cx="8928992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32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868958"/>
          </a:xfrm>
        </p:spPr>
        <p:txBody>
          <a:bodyPr/>
          <a:lstStyle/>
          <a:p>
            <a:r>
              <a:rPr lang="tr-TR" dirty="0" smtClean="0"/>
              <a:t>Diğer Başvurular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39844" t="39381" r="40687" b="37817"/>
          <a:stretch/>
        </p:blipFill>
        <p:spPr bwMode="auto">
          <a:xfrm>
            <a:off x="1196625" y="1556792"/>
            <a:ext cx="6750750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3018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48491" y="208207"/>
            <a:ext cx="8229600" cy="1143000"/>
          </a:xfrm>
        </p:spPr>
        <p:txBody>
          <a:bodyPr/>
          <a:lstStyle/>
          <a:p>
            <a:r>
              <a:rPr lang="tr-TR" dirty="0" smtClean="0"/>
              <a:t>Yardım Sayfası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3"/>
          <a:srcRect l="15762" t="9303" r="14505" b="20232"/>
          <a:stretch/>
        </p:blipFill>
        <p:spPr bwMode="auto">
          <a:xfrm>
            <a:off x="890883" y="1196752"/>
            <a:ext cx="7344816" cy="4901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133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Ortak ve İştirakçiler</a:t>
            </a:r>
            <a:endParaRPr lang="tr-TR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6988"/>
            <a:ext cx="9036496" cy="197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19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Proje Paydaş Bilgileri</a:t>
            </a:r>
            <a:endParaRPr lang="tr-TR" dirty="0"/>
          </a:p>
        </p:txBody>
      </p:sp>
      <p:pic>
        <p:nvPicPr>
          <p:cNvPr id="6" name="Resim 5"/>
          <p:cNvPicPr/>
          <p:nvPr/>
        </p:nvPicPr>
        <p:blipFill rotWithShape="1">
          <a:blip r:embed="rId2"/>
          <a:srcRect l="28647" t="23164" r="29974" b="21016"/>
          <a:stretch/>
        </p:blipFill>
        <p:spPr bwMode="auto">
          <a:xfrm>
            <a:off x="755576" y="845238"/>
            <a:ext cx="7272808" cy="4266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sim 6"/>
          <p:cNvPicPr/>
          <p:nvPr/>
        </p:nvPicPr>
        <p:blipFill rotWithShape="1">
          <a:blip r:embed="rId3"/>
          <a:srcRect l="29076" t="61913" r="30030" b="20603"/>
          <a:stretch/>
        </p:blipFill>
        <p:spPr bwMode="auto">
          <a:xfrm>
            <a:off x="827584" y="5106523"/>
            <a:ext cx="7200800" cy="1751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918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Amaç ve Gerekçelendirme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30308" t="28219" r="20501" b="41868"/>
          <a:stretch/>
        </p:blipFill>
        <p:spPr bwMode="auto">
          <a:xfrm>
            <a:off x="107504" y="1556792"/>
            <a:ext cx="8928992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613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Faaliyet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29513" t="21059" r="20124" b="58512"/>
          <a:stretch/>
        </p:blipFill>
        <p:spPr bwMode="auto">
          <a:xfrm>
            <a:off x="127092" y="1988840"/>
            <a:ext cx="8889816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22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3512467" cy="56207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Faaliyet Bilgileri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39587" t="25481" r="40387" b="30479"/>
          <a:stretch/>
        </p:blipFill>
        <p:spPr bwMode="auto">
          <a:xfrm>
            <a:off x="2051720" y="822722"/>
            <a:ext cx="5184576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05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Faaliyet</a:t>
            </a:r>
            <a:endParaRPr lang="tr-T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05114"/>
            <a:ext cx="9108504" cy="192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2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Yöntem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30103" t="28219" r="20483" b="37047"/>
          <a:stretch/>
        </p:blipFill>
        <p:spPr bwMode="auto">
          <a:xfrm>
            <a:off x="224644" y="1484784"/>
            <a:ext cx="8694712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00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1095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Performans Göstergeleri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30294" t="8213" r="20723" b="50449"/>
          <a:stretch/>
        </p:blipFill>
        <p:spPr bwMode="auto">
          <a:xfrm>
            <a:off x="441884" y="1484784"/>
            <a:ext cx="8280920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900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Beklenen Sonuçlar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30094" t="28220" r="20625" b="33115"/>
          <a:stretch/>
        </p:blipFill>
        <p:spPr bwMode="auto">
          <a:xfrm>
            <a:off x="289174" y="1340768"/>
            <a:ext cx="8565651" cy="4865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328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4968552" cy="64807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Mantıksal Çerçeve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19440" t="18532" r="7686" b="6072"/>
          <a:stretch/>
        </p:blipFill>
        <p:spPr bwMode="auto">
          <a:xfrm>
            <a:off x="395536" y="1052736"/>
            <a:ext cx="8581311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68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Sisteme Giriş/Kayıt Sayfası</a:t>
            </a: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5809"/>
            <a:ext cx="5136405" cy="474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1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40966"/>
          </a:xfrm>
        </p:spPr>
        <p:txBody>
          <a:bodyPr/>
          <a:lstStyle/>
          <a:p>
            <a:r>
              <a:rPr lang="tr-TR" dirty="0" smtClean="0"/>
              <a:t>Bütçe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19311" t="27587" r="9731" b="16664"/>
          <a:stretch/>
        </p:blipFill>
        <p:spPr bwMode="auto">
          <a:xfrm>
            <a:off x="143508" y="1268760"/>
            <a:ext cx="8856984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484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3106688" cy="72008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Bütçe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42087" t="33062" r="42886" b="30497"/>
          <a:stretch/>
        </p:blipFill>
        <p:spPr bwMode="auto">
          <a:xfrm>
            <a:off x="2123728" y="999214"/>
            <a:ext cx="4531332" cy="5616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599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912768" cy="720080"/>
          </a:xfrm>
        </p:spPr>
        <p:txBody>
          <a:bodyPr>
            <a:noAutofit/>
          </a:bodyPr>
          <a:lstStyle/>
          <a:p>
            <a:r>
              <a:rPr lang="tr-TR" sz="3600" dirty="0" smtClean="0"/>
              <a:t>Beklenen Finansman Kaynakları</a:t>
            </a:r>
            <a:endParaRPr lang="tr-TR" sz="3600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36858" t="18321" r="27266" b="18605"/>
          <a:stretch/>
        </p:blipFill>
        <p:spPr bwMode="auto">
          <a:xfrm>
            <a:off x="2015716" y="737320"/>
            <a:ext cx="5832648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30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1095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Destekleyici Belgeler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29872" t="21480" r="20226" b="35340"/>
          <a:stretch/>
        </p:blipFill>
        <p:spPr bwMode="auto">
          <a:xfrm>
            <a:off x="251520" y="908720"/>
            <a:ext cx="8208912" cy="4833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sim 5"/>
          <p:cNvPicPr/>
          <p:nvPr/>
        </p:nvPicPr>
        <p:blipFill rotWithShape="1">
          <a:blip r:embed="rId3"/>
          <a:srcRect l="39084" t="36011" r="39891" b="34244"/>
          <a:stretch/>
        </p:blipFill>
        <p:spPr bwMode="auto">
          <a:xfrm>
            <a:off x="3923928" y="2852936"/>
            <a:ext cx="4762872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79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Kilit Personel Özgeçmişi</a:t>
            </a:r>
            <a:endParaRPr lang="tr-TR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86050"/>
            <a:ext cx="9021859" cy="196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30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75240" cy="57606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Kilit Personel Özgeçmişi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36577" t="25271" r="37445" b="23793"/>
          <a:stretch/>
        </p:blipFill>
        <p:spPr bwMode="auto">
          <a:xfrm>
            <a:off x="2195736" y="908720"/>
            <a:ext cx="5184576" cy="583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130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Başvuru Tamamlama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35910" t="5686" r="26420" b="12381"/>
          <a:stretch/>
        </p:blipFill>
        <p:spPr bwMode="auto">
          <a:xfrm>
            <a:off x="1898469" y="913582"/>
            <a:ext cx="5769875" cy="5683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17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Başvuru Tamamlama</a:t>
            </a:r>
            <a:endParaRPr lang="tr-TR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495550"/>
            <a:ext cx="9108504" cy="218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00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Başvuru Görüntüleme ve Çıktı İşlemleri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70088" t="12635" r="6901" b="73887"/>
          <a:stretch/>
        </p:blipFill>
        <p:spPr bwMode="auto">
          <a:xfrm>
            <a:off x="611560" y="2132856"/>
            <a:ext cx="8208912" cy="2738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86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9"/>
            <a:ext cx="9282499" cy="272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şlık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Başvuru Görüntüleme ve Çıktı İşlemleri</a:t>
            </a:r>
            <a:endParaRPr lang="tr-TR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695" y="5013176"/>
            <a:ext cx="3151409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3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766986" y="260648"/>
            <a:ext cx="3816424" cy="864096"/>
          </a:xfrm>
        </p:spPr>
        <p:txBody>
          <a:bodyPr>
            <a:normAutofit/>
          </a:bodyPr>
          <a:lstStyle/>
          <a:p>
            <a:r>
              <a:rPr lang="tr-TR" dirty="0" smtClean="0"/>
              <a:t>Kayıt Formu</a:t>
            </a:r>
            <a:endParaRPr lang="tr-TR" dirty="0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41400" t="18954" r="31012" b="25748"/>
          <a:stretch/>
        </p:blipFill>
        <p:spPr bwMode="auto">
          <a:xfrm>
            <a:off x="2442950" y="1159349"/>
            <a:ext cx="4464496" cy="5592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72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Dikdörtgen"/>
          <p:cNvSpPr>
            <a:spLocks noChangeArrowheads="1"/>
          </p:cNvSpPr>
          <p:nvPr/>
        </p:nvSpPr>
        <p:spPr bwMode="auto">
          <a:xfrm>
            <a:off x="1084263" y="1282700"/>
            <a:ext cx="6948487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tr-TR" sz="4400" b="1" dirty="0">
                <a:solidFill>
                  <a:srgbClr val="0070C0"/>
                </a:solidFill>
                <a:latin typeface="+mn-lt"/>
                <a:cs typeface="Arial" charset="0"/>
              </a:rPr>
              <a:t>TEŞEKKÜRLER</a:t>
            </a:r>
          </a:p>
          <a:p>
            <a:pPr algn="ctr">
              <a:lnSpc>
                <a:spcPct val="150000"/>
              </a:lnSpc>
              <a:defRPr/>
            </a:pPr>
            <a:endParaRPr lang="tr-TR" sz="4400" b="1" dirty="0">
              <a:solidFill>
                <a:srgbClr val="0070C0"/>
              </a:solidFill>
              <a:latin typeface="+mn-lt"/>
              <a:cs typeface="Arial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tr-TR" sz="2800" dirty="0">
                <a:latin typeface="+mn-lt"/>
                <a:cs typeface="Arial" charset="0"/>
              </a:rPr>
              <a:t>Telefon: 0 384 214 36 66</a:t>
            </a:r>
          </a:p>
          <a:p>
            <a:pPr algn="ctr">
              <a:lnSpc>
                <a:spcPct val="150000"/>
              </a:lnSpc>
              <a:defRPr/>
            </a:pPr>
            <a:r>
              <a:rPr lang="tr-TR" sz="2800" dirty="0">
                <a:latin typeface="+mn-lt"/>
              </a:rPr>
              <a:t>Faks: 0 384 214 00 46 </a:t>
            </a:r>
          </a:p>
          <a:p>
            <a:pPr algn="ctr">
              <a:defRPr/>
            </a:pPr>
            <a:r>
              <a:rPr lang="tr-TR" sz="2800" dirty="0">
                <a:latin typeface="+mn-lt"/>
              </a:rPr>
              <a:t>E-posta adresi: </a:t>
            </a:r>
            <a:r>
              <a:rPr lang="tr-TR" sz="2800" dirty="0" smtClean="0">
                <a:latin typeface="+mn-lt"/>
              </a:rPr>
              <a:t>pyb@ahika.gov.tr </a:t>
            </a:r>
            <a:endParaRPr lang="tr-TR" sz="2800" dirty="0"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endParaRPr lang="tr-TR" sz="3200" b="1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pic>
        <p:nvPicPr>
          <p:cNvPr id="3" name="Picture 4" descr="C:\Users\CEREN DÖNMEZ\Desktop\Pyb\Kalkınma_Bakanlığı_logo(_arkası_beyaz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5835" y="0"/>
            <a:ext cx="770965" cy="770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18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Rol Tanımlama</a:t>
            </a:r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74" y="1916832"/>
            <a:ext cx="515005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Başvuru Sahibi Ana Sayfası</a:t>
            </a:r>
            <a:endParaRPr lang="tr-TR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4987" t="15004" r="5639" b="3551"/>
          <a:stretch/>
        </p:blipFill>
        <p:spPr bwMode="auto">
          <a:xfrm>
            <a:off x="665566" y="1196752"/>
            <a:ext cx="7812868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362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Rol Seçimi</a:t>
            </a:r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" y="2060848"/>
            <a:ext cx="909372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23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Tüzel Paydaş Ekleme/Tanımlama</a:t>
            </a:r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600400" cy="361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67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137</Words>
  <Application>Microsoft Office PowerPoint</Application>
  <PresentationFormat>Ekran Gösterisi (4:3)</PresentationFormat>
  <Paragraphs>55</Paragraphs>
  <Slides>50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3" baseType="lpstr">
      <vt:lpstr>Arial</vt:lpstr>
      <vt:lpstr>Calibri</vt:lpstr>
      <vt:lpstr>Ofis Teması</vt:lpstr>
      <vt:lpstr>Ajans Ana Sayfası</vt:lpstr>
      <vt:lpstr>Portal Ana Sayfası</vt:lpstr>
      <vt:lpstr>Yardım Sayfası</vt:lpstr>
      <vt:lpstr>Sisteme Giriş/Kayıt Sayfası</vt:lpstr>
      <vt:lpstr>Kayıt Formu</vt:lpstr>
      <vt:lpstr>Rol Tanımlama</vt:lpstr>
      <vt:lpstr>Başvuru Sahibi Ana Sayfası</vt:lpstr>
      <vt:lpstr>Rol Seçimi</vt:lpstr>
      <vt:lpstr>Tüzel Paydaş Ekleme/Tanımlama</vt:lpstr>
      <vt:lpstr>Tüzel Paydaş Ekleme</vt:lpstr>
      <vt:lpstr>Tüzel Paydaş Ekleme</vt:lpstr>
      <vt:lpstr>Başvuru Başlangıcı</vt:lpstr>
      <vt:lpstr>Program Seçimi</vt:lpstr>
      <vt:lpstr>Program Seçimi</vt:lpstr>
      <vt:lpstr>Program Seçimi</vt:lpstr>
      <vt:lpstr>Başvuru Sekmeleri</vt:lpstr>
      <vt:lpstr>Proje Genel Bilgileri</vt:lpstr>
      <vt:lpstr>Projenin Yeri</vt:lpstr>
      <vt:lpstr>Faaliyet Alanı Seçimi</vt:lpstr>
      <vt:lpstr>Proje Özeti</vt:lpstr>
      <vt:lpstr>Kimlik</vt:lpstr>
      <vt:lpstr>Başvuru Sahibi Bilgileri</vt:lpstr>
      <vt:lpstr>Başvuru Sahibi Bilgileri</vt:lpstr>
      <vt:lpstr>Kaynak</vt:lpstr>
      <vt:lpstr>Kaynak</vt:lpstr>
      <vt:lpstr>Benzer Proje Tecrübesi</vt:lpstr>
      <vt:lpstr>Benzer Proje Tecrübesi Bilgileri</vt:lpstr>
      <vt:lpstr>Diğer Başvurular</vt:lpstr>
      <vt:lpstr>Diğer Başvurular</vt:lpstr>
      <vt:lpstr>Ortak ve İştirakçiler</vt:lpstr>
      <vt:lpstr>Proje Paydaş Bilgileri</vt:lpstr>
      <vt:lpstr>Amaç ve Gerekçelendirme</vt:lpstr>
      <vt:lpstr>Faaliyet</vt:lpstr>
      <vt:lpstr>Faaliyet Bilgileri</vt:lpstr>
      <vt:lpstr>Faaliyet</vt:lpstr>
      <vt:lpstr>Yöntem</vt:lpstr>
      <vt:lpstr>Performans Göstergeleri</vt:lpstr>
      <vt:lpstr>Beklenen Sonuçlar</vt:lpstr>
      <vt:lpstr>Mantıksal Çerçeve</vt:lpstr>
      <vt:lpstr>Bütçe</vt:lpstr>
      <vt:lpstr>Bütçe</vt:lpstr>
      <vt:lpstr>Beklenen Finansman Kaynakları</vt:lpstr>
      <vt:lpstr>Destekleyici Belgeler</vt:lpstr>
      <vt:lpstr>Kilit Personel Özgeçmişi</vt:lpstr>
      <vt:lpstr>Kilit Personel Özgeçmişi</vt:lpstr>
      <vt:lpstr>Başvuru Tamamlama</vt:lpstr>
      <vt:lpstr>Başvuru Tamamlama</vt:lpstr>
      <vt:lpstr>Başvuru Görüntüleme ve Çıktı İşlemleri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ÇELEBİ</dc:creator>
  <cp:lastModifiedBy>Pelin GÜNAY</cp:lastModifiedBy>
  <cp:revision>36</cp:revision>
  <cp:lastPrinted>2015-02-03T10:18:26Z</cp:lastPrinted>
  <dcterms:created xsi:type="dcterms:W3CDTF">2014-01-16T09:12:05Z</dcterms:created>
  <dcterms:modified xsi:type="dcterms:W3CDTF">2015-02-03T10:24:42Z</dcterms:modified>
</cp:coreProperties>
</file>