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256" r:id="rId2"/>
    <p:sldId id="259" r:id="rId3"/>
    <p:sldId id="260" r:id="rId4"/>
    <p:sldId id="324" r:id="rId5"/>
    <p:sldId id="261" r:id="rId6"/>
    <p:sldId id="317" r:id="rId7"/>
    <p:sldId id="262" r:id="rId8"/>
    <p:sldId id="263" r:id="rId9"/>
    <p:sldId id="326" r:id="rId10"/>
    <p:sldId id="268" r:id="rId11"/>
    <p:sldId id="264" r:id="rId12"/>
    <p:sldId id="269" r:id="rId13"/>
    <p:sldId id="265" r:id="rId14"/>
    <p:sldId id="270" r:id="rId15"/>
    <p:sldId id="271" r:id="rId16"/>
    <p:sldId id="272" r:id="rId17"/>
    <p:sldId id="273" r:id="rId18"/>
    <p:sldId id="281" r:id="rId19"/>
    <p:sldId id="274" r:id="rId20"/>
    <p:sldId id="279" r:id="rId21"/>
    <p:sldId id="321" r:id="rId22"/>
    <p:sldId id="275" r:id="rId23"/>
    <p:sldId id="276" r:id="rId24"/>
    <p:sldId id="322" r:id="rId25"/>
    <p:sldId id="329" r:id="rId26"/>
    <p:sldId id="277" r:id="rId27"/>
    <p:sldId id="320" r:id="rId28"/>
    <p:sldId id="278" r:id="rId29"/>
    <p:sldId id="282" r:id="rId30"/>
    <p:sldId id="283" r:id="rId31"/>
    <p:sldId id="284" r:id="rId32"/>
    <p:sldId id="285" r:id="rId33"/>
    <p:sldId id="286" r:id="rId34"/>
    <p:sldId id="287" r:id="rId35"/>
    <p:sldId id="323" r:id="rId36"/>
    <p:sldId id="325" r:id="rId37"/>
    <p:sldId id="327" r:id="rId38"/>
    <p:sldId id="288" r:id="rId39"/>
    <p:sldId id="328" r:id="rId40"/>
    <p:sldId id="266" r:id="rId41"/>
    <p:sldId id="289" r:id="rId42"/>
    <p:sldId id="290" r:id="rId43"/>
    <p:sldId id="291" r:id="rId44"/>
    <p:sldId id="292" r:id="rId45"/>
    <p:sldId id="293" r:id="rId46"/>
    <p:sldId id="294" r:id="rId47"/>
    <p:sldId id="318" r:id="rId48"/>
    <p:sldId id="319" r:id="rId49"/>
    <p:sldId id="296" r:id="rId50"/>
    <p:sldId id="295" r:id="rId51"/>
    <p:sldId id="297" r:id="rId52"/>
    <p:sldId id="335" r:id="rId53"/>
    <p:sldId id="298" r:id="rId54"/>
    <p:sldId id="299" r:id="rId55"/>
    <p:sldId id="300" r:id="rId56"/>
    <p:sldId id="301" r:id="rId57"/>
    <p:sldId id="302" r:id="rId58"/>
    <p:sldId id="303" r:id="rId59"/>
    <p:sldId id="304" r:id="rId60"/>
    <p:sldId id="305" r:id="rId61"/>
    <p:sldId id="306" r:id="rId62"/>
    <p:sldId id="307" r:id="rId63"/>
    <p:sldId id="308" r:id="rId64"/>
    <p:sldId id="309" r:id="rId65"/>
    <p:sldId id="315" r:id="rId66"/>
    <p:sldId id="316" r:id="rId67"/>
    <p:sldId id="310" r:id="rId68"/>
    <p:sldId id="330" r:id="rId69"/>
    <p:sldId id="331" r:id="rId70"/>
    <p:sldId id="332" r:id="rId71"/>
    <p:sldId id="333" r:id="rId72"/>
    <p:sldId id="334" r:id="rId7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6" autoAdjust="0"/>
    <p:restoredTop sz="95543" autoAdjust="0"/>
  </p:normalViewPr>
  <p:slideViewPr>
    <p:cSldViewPr>
      <p:cViewPr varScale="1">
        <p:scale>
          <a:sx n="67" d="100"/>
          <a:sy n="67" d="100"/>
        </p:scale>
        <p:origin x="7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19445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7F113-D6B0-4C8D-B8D7-97942A3B6699}" type="datetimeFigureOut">
              <a:rPr lang="tr-TR" smtClean="0"/>
              <a:pPr/>
              <a:t>9.2.2015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1A75D-6D3F-4A7A-873E-F6817F0BF22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8272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1A75D-6D3F-4A7A-873E-F6817F0BF227}" type="slidenum">
              <a:rPr lang="tr-TR" smtClean="0"/>
              <a:pPr/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8056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21188-8D37-49A4-8776-1BD909AF9556}" type="datetimeFigureOut">
              <a:rPr lang="tr-TR" smtClean="0"/>
              <a:pPr/>
              <a:t>9.2.2015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A5AED-DA8A-4E2D-A82D-64CA8D14EC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21188-8D37-49A4-8776-1BD909AF9556}" type="datetimeFigureOut">
              <a:rPr lang="tr-TR" smtClean="0"/>
              <a:pPr/>
              <a:t>9.2.2015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A5AED-DA8A-4E2D-A82D-64CA8D14EC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21188-8D37-49A4-8776-1BD909AF9556}" type="datetimeFigureOut">
              <a:rPr lang="tr-TR" smtClean="0"/>
              <a:pPr/>
              <a:t>9.2.2015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A5AED-DA8A-4E2D-A82D-64CA8D14EC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347864" y="274638"/>
            <a:ext cx="5338936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085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pic>
        <p:nvPicPr>
          <p:cNvPr id="8" name="7 Resim" descr="logo_4127x1573_gif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3131840" cy="1193696"/>
          </a:xfrm>
          <a:prstGeom prst="rect">
            <a:avLst/>
          </a:prstGeom>
        </p:spPr>
      </p:pic>
      <p:sp>
        <p:nvSpPr>
          <p:cNvPr id="15" name="14 Serbest Form"/>
          <p:cNvSpPr/>
          <p:nvPr userDrawn="1"/>
        </p:nvSpPr>
        <p:spPr>
          <a:xfrm>
            <a:off x="179512" y="1556792"/>
            <a:ext cx="8496944" cy="1872208"/>
          </a:xfrm>
          <a:custGeom>
            <a:avLst/>
            <a:gdLst>
              <a:gd name="connsiteX0" fmla="*/ 0 w 720080"/>
              <a:gd name="connsiteY0" fmla="*/ 0 h 1872208"/>
              <a:gd name="connsiteX1" fmla="*/ 720080 w 720080"/>
              <a:gd name="connsiteY1" fmla="*/ 0 h 1872208"/>
              <a:gd name="connsiteX2" fmla="*/ 627763 w 720080"/>
              <a:gd name="connsiteY2" fmla="*/ 240024 h 1872208"/>
              <a:gd name="connsiteX3" fmla="*/ 220971 w 720080"/>
              <a:gd name="connsiteY3" fmla="*/ 240024 h 1872208"/>
              <a:gd name="connsiteX4" fmla="*/ 220971 w 720080"/>
              <a:gd name="connsiteY4" fmla="*/ 1297684 h 1872208"/>
              <a:gd name="connsiteX5" fmla="*/ 0 w 720080"/>
              <a:gd name="connsiteY5" fmla="*/ 1872208 h 1872208"/>
              <a:gd name="connsiteX6" fmla="*/ 0 w 720080"/>
              <a:gd name="connsiteY6" fmla="*/ 0 h 1872208"/>
              <a:gd name="connsiteX0" fmla="*/ 0 w 8496944"/>
              <a:gd name="connsiteY0" fmla="*/ 0 h 1872208"/>
              <a:gd name="connsiteX1" fmla="*/ 8496944 w 8496944"/>
              <a:gd name="connsiteY1" fmla="*/ 72008 h 1872208"/>
              <a:gd name="connsiteX2" fmla="*/ 627763 w 8496944"/>
              <a:gd name="connsiteY2" fmla="*/ 240024 h 1872208"/>
              <a:gd name="connsiteX3" fmla="*/ 220971 w 8496944"/>
              <a:gd name="connsiteY3" fmla="*/ 240024 h 1872208"/>
              <a:gd name="connsiteX4" fmla="*/ 220971 w 8496944"/>
              <a:gd name="connsiteY4" fmla="*/ 1297684 h 1872208"/>
              <a:gd name="connsiteX5" fmla="*/ 0 w 8496944"/>
              <a:gd name="connsiteY5" fmla="*/ 1872208 h 1872208"/>
              <a:gd name="connsiteX6" fmla="*/ 0 w 8496944"/>
              <a:gd name="connsiteY6" fmla="*/ 0 h 1872208"/>
              <a:gd name="connsiteX0" fmla="*/ 0 w 8496944"/>
              <a:gd name="connsiteY0" fmla="*/ 0 h 1872208"/>
              <a:gd name="connsiteX1" fmla="*/ 8496944 w 8496944"/>
              <a:gd name="connsiteY1" fmla="*/ 72008 h 1872208"/>
              <a:gd name="connsiteX2" fmla="*/ 8208912 w 8496944"/>
              <a:gd name="connsiteY2" fmla="*/ 216024 h 1872208"/>
              <a:gd name="connsiteX3" fmla="*/ 220971 w 8496944"/>
              <a:gd name="connsiteY3" fmla="*/ 240024 h 1872208"/>
              <a:gd name="connsiteX4" fmla="*/ 220971 w 8496944"/>
              <a:gd name="connsiteY4" fmla="*/ 1297684 h 1872208"/>
              <a:gd name="connsiteX5" fmla="*/ 0 w 8496944"/>
              <a:gd name="connsiteY5" fmla="*/ 1872208 h 1872208"/>
              <a:gd name="connsiteX6" fmla="*/ 0 w 8496944"/>
              <a:gd name="connsiteY6" fmla="*/ 0 h 1872208"/>
              <a:gd name="connsiteX0" fmla="*/ 0 w 8496944"/>
              <a:gd name="connsiteY0" fmla="*/ 0 h 1872208"/>
              <a:gd name="connsiteX1" fmla="*/ 8496944 w 8496944"/>
              <a:gd name="connsiteY1" fmla="*/ 0 h 1872208"/>
              <a:gd name="connsiteX2" fmla="*/ 8208912 w 8496944"/>
              <a:gd name="connsiteY2" fmla="*/ 216024 h 1872208"/>
              <a:gd name="connsiteX3" fmla="*/ 220971 w 8496944"/>
              <a:gd name="connsiteY3" fmla="*/ 240024 h 1872208"/>
              <a:gd name="connsiteX4" fmla="*/ 220971 w 8496944"/>
              <a:gd name="connsiteY4" fmla="*/ 1297684 h 1872208"/>
              <a:gd name="connsiteX5" fmla="*/ 0 w 8496944"/>
              <a:gd name="connsiteY5" fmla="*/ 1872208 h 1872208"/>
              <a:gd name="connsiteX6" fmla="*/ 0 w 8496944"/>
              <a:gd name="connsiteY6" fmla="*/ 0 h 1872208"/>
              <a:gd name="connsiteX0" fmla="*/ 0 w 8496944"/>
              <a:gd name="connsiteY0" fmla="*/ 0 h 1872208"/>
              <a:gd name="connsiteX1" fmla="*/ 8496944 w 8496944"/>
              <a:gd name="connsiteY1" fmla="*/ 0 h 1872208"/>
              <a:gd name="connsiteX2" fmla="*/ 6048672 w 8496944"/>
              <a:gd name="connsiteY2" fmla="*/ 216024 h 1872208"/>
              <a:gd name="connsiteX3" fmla="*/ 220971 w 8496944"/>
              <a:gd name="connsiteY3" fmla="*/ 240024 h 1872208"/>
              <a:gd name="connsiteX4" fmla="*/ 220971 w 8496944"/>
              <a:gd name="connsiteY4" fmla="*/ 1297684 h 1872208"/>
              <a:gd name="connsiteX5" fmla="*/ 0 w 8496944"/>
              <a:gd name="connsiteY5" fmla="*/ 1872208 h 1872208"/>
              <a:gd name="connsiteX6" fmla="*/ 0 w 8496944"/>
              <a:gd name="connsiteY6" fmla="*/ 0 h 1872208"/>
              <a:gd name="connsiteX0" fmla="*/ 0 w 8496944"/>
              <a:gd name="connsiteY0" fmla="*/ 0 h 1872208"/>
              <a:gd name="connsiteX1" fmla="*/ 8496944 w 8496944"/>
              <a:gd name="connsiteY1" fmla="*/ 0 h 1872208"/>
              <a:gd name="connsiteX2" fmla="*/ 220971 w 8496944"/>
              <a:gd name="connsiteY2" fmla="*/ 240024 h 1872208"/>
              <a:gd name="connsiteX3" fmla="*/ 220971 w 8496944"/>
              <a:gd name="connsiteY3" fmla="*/ 1297684 h 1872208"/>
              <a:gd name="connsiteX4" fmla="*/ 0 w 8496944"/>
              <a:gd name="connsiteY4" fmla="*/ 1872208 h 1872208"/>
              <a:gd name="connsiteX5" fmla="*/ 0 w 8496944"/>
              <a:gd name="connsiteY5" fmla="*/ 0 h 1872208"/>
              <a:gd name="connsiteX0" fmla="*/ 0 w 8496944"/>
              <a:gd name="connsiteY0" fmla="*/ 0 h 1872208"/>
              <a:gd name="connsiteX1" fmla="*/ 8496944 w 8496944"/>
              <a:gd name="connsiteY1" fmla="*/ 0 h 1872208"/>
              <a:gd name="connsiteX2" fmla="*/ 220971 w 8496944"/>
              <a:gd name="connsiteY2" fmla="*/ 240024 h 1872208"/>
              <a:gd name="connsiteX3" fmla="*/ 0 w 8496944"/>
              <a:gd name="connsiteY3" fmla="*/ 1872208 h 1872208"/>
              <a:gd name="connsiteX4" fmla="*/ 0 w 8496944"/>
              <a:gd name="connsiteY4" fmla="*/ 0 h 1872208"/>
              <a:gd name="connsiteX0" fmla="*/ 0 w 8496944"/>
              <a:gd name="connsiteY0" fmla="*/ 0 h 1872208"/>
              <a:gd name="connsiteX1" fmla="*/ 8496944 w 8496944"/>
              <a:gd name="connsiteY1" fmla="*/ 0 h 1872208"/>
              <a:gd name="connsiteX2" fmla="*/ 220971 w 8496944"/>
              <a:gd name="connsiteY2" fmla="*/ 240024 h 1872208"/>
              <a:gd name="connsiteX3" fmla="*/ 216024 w 8496944"/>
              <a:gd name="connsiteY3" fmla="*/ 1872208 h 1872208"/>
              <a:gd name="connsiteX4" fmla="*/ 0 w 8496944"/>
              <a:gd name="connsiteY4" fmla="*/ 0 h 1872208"/>
              <a:gd name="connsiteX0" fmla="*/ 0 w 8496944"/>
              <a:gd name="connsiteY0" fmla="*/ 0 h 1872208"/>
              <a:gd name="connsiteX1" fmla="*/ 8496944 w 8496944"/>
              <a:gd name="connsiteY1" fmla="*/ 216024 h 1872208"/>
              <a:gd name="connsiteX2" fmla="*/ 220971 w 8496944"/>
              <a:gd name="connsiteY2" fmla="*/ 240024 h 1872208"/>
              <a:gd name="connsiteX3" fmla="*/ 216024 w 8496944"/>
              <a:gd name="connsiteY3" fmla="*/ 1872208 h 1872208"/>
              <a:gd name="connsiteX4" fmla="*/ 0 w 8496944"/>
              <a:gd name="connsiteY4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96944" h="1872208">
                <a:moveTo>
                  <a:pt x="0" y="0"/>
                </a:moveTo>
                <a:lnTo>
                  <a:pt x="8496944" y="216024"/>
                </a:lnTo>
                <a:lnTo>
                  <a:pt x="220971" y="240024"/>
                </a:lnTo>
                <a:lnTo>
                  <a:pt x="216024" y="187220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6" name="15 Serbest Form"/>
          <p:cNvSpPr/>
          <p:nvPr userDrawn="1"/>
        </p:nvSpPr>
        <p:spPr>
          <a:xfrm rot="10800000">
            <a:off x="323528" y="4941168"/>
            <a:ext cx="8640960" cy="1800200"/>
          </a:xfrm>
          <a:custGeom>
            <a:avLst/>
            <a:gdLst>
              <a:gd name="connsiteX0" fmla="*/ 0 w 720080"/>
              <a:gd name="connsiteY0" fmla="*/ 0 h 1872208"/>
              <a:gd name="connsiteX1" fmla="*/ 720080 w 720080"/>
              <a:gd name="connsiteY1" fmla="*/ 0 h 1872208"/>
              <a:gd name="connsiteX2" fmla="*/ 627763 w 720080"/>
              <a:gd name="connsiteY2" fmla="*/ 240024 h 1872208"/>
              <a:gd name="connsiteX3" fmla="*/ 240024 w 720080"/>
              <a:gd name="connsiteY3" fmla="*/ 240024 h 1872208"/>
              <a:gd name="connsiteX4" fmla="*/ 240024 w 720080"/>
              <a:gd name="connsiteY4" fmla="*/ 1248145 h 1872208"/>
              <a:gd name="connsiteX5" fmla="*/ 0 w 720080"/>
              <a:gd name="connsiteY5" fmla="*/ 1872208 h 1872208"/>
              <a:gd name="connsiteX6" fmla="*/ 0 w 720080"/>
              <a:gd name="connsiteY6" fmla="*/ 0 h 1872208"/>
              <a:gd name="connsiteX0" fmla="*/ 0 w 8568952"/>
              <a:gd name="connsiteY0" fmla="*/ 0 h 1872208"/>
              <a:gd name="connsiteX1" fmla="*/ 8568952 w 8568952"/>
              <a:gd name="connsiteY1" fmla="*/ 0 h 1872208"/>
              <a:gd name="connsiteX2" fmla="*/ 627763 w 8568952"/>
              <a:gd name="connsiteY2" fmla="*/ 240024 h 1872208"/>
              <a:gd name="connsiteX3" fmla="*/ 240024 w 8568952"/>
              <a:gd name="connsiteY3" fmla="*/ 240024 h 1872208"/>
              <a:gd name="connsiteX4" fmla="*/ 240024 w 8568952"/>
              <a:gd name="connsiteY4" fmla="*/ 1248145 h 1872208"/>
              <a:gd name="connsiteX5" fmla="*/ 0 w 8568952"/>
              <a:gd name="connsiteY5" fmla="*/ 1872208 h 1872208"/>
              <a:gd name="connsiteX6" fmla="*/ 0 w 8568952"/>
              <a:gd name="connsiteY6" fmla="*/ 0 h 1872208"/>
              <a:gd name="connsiteX0" fmla="*/ 0 w 8568952"/>
              <a:gd name="connsiteY0" fmla="*/ 0 h 1872208"/>
              <a:gd name="connsiteX1" fmla="*/ 8568952 w 8568952"/>
              <a:gd name="connsiteY1" fmla="*/ 0 h 1872208"/>
              <a:gd name="connsiteX2" fmla="*/ 240024 w 8568952"/>
              <a:gd name="connsiteY2" fmla="*/ 240024 h 1872208"/>
              <a:gd name="connsiteX3" fmla="*/ 240024 w 8568952"/>
              <a:gd name="connsiteY3" fmla="*/ 1248145 h 1872208"/>
              <a:gd name="connsiteX4" fmla="*/ 0 w 8568952"/>
              <a:gd name="connsiteY4" fmla="*/ 1872208 h 1872208"/>
              <a:gd name="connsiteX5" fmla="*/ 0 w 8568952"/>
              <a:gd name="connsiteY5" fmla="*/ 0 h 1872208"/>
              <a:gd name="connsiteX0" fmla="*/ 0 w 8568952"/>
              <a:gd name="connsiteY0" fmla="*/ 0 h 1872208"/>
              <a:gd name="connsiteX1" fmla="*/ 8568952 w 8568952"/>
              <a:gd name="connsiteY1" fmla="*/ 0 h 1872208"/>
              <a:gd name="connsiteX2" fmla="*/ 240024 w 8568952"/>
              <a:gd name="connsiteY2" fmla="*/ 240024 h 1872208"/>
              <a:gd name="connsiteX3" fmla="*/ 0 w 8568952"/>
              <a:gd name="connsiteY3" fmla="*/ 1872208 h 1872208"/>
              <a:gd name="connsiteX4" fmla="*/ 0 w 8568952"/>
              <a:gd name="connsiteY4" fmla="*/ 0 h 1872208"/>
              <a:gd name="connsiteX0" fmla="*/ 0 w 8568952"/>
              <a:gd name="connsiteY0" fmla="*/ 0 h 1800200"/>
              <a:gd name="connsiteX1" fmla="*/ 8568952 w 8568952"/>
              <a:gd name="connsiteY1" fmla="*/ 0 h 1800200"/>
              <a:gd name="connsiteX2" fmla="*/ 240024 w 8568952"/>
              <a:gd name="connsiteY2" fmla="*/ 240024 h 1800200"/>
              <a:gd name="connsiteX3" fmla="*/ 216024 w 8568952"/>
              <a:gd name="connsiteY3" fmla="*/ 1800200 h 1800200"/>
              <a:gd name="connsiteX4" fmla="*/ 0 w 8568952"/>
              <a:gd name="connsiteY4" fmla="*/ 0 h 1800200"/>
              <a:gd name="connsiteX0" fmla="*/ 0 w 8640960"/>
              <a:gd name="connsiteY0" fmla="*/ 0 h 1800200"/>
              <a:gd name="connsiteX1" fmla="*/ 8640960 w 8640960"/>
              <a:gd name="connsiteY1" fmla="*/ 216024 h 1800200"/>
              <a:gd name="connsiteX2" fmla="*/ 240024 w 8640960"/>
              <a:gd name="connsiteY2" fmla="*/ 240024 h 1800200"/>
              <a:gd name="connsiteX3" fmla="*/ 216024 w 8640960"/>
              <a:gd name="connsiteY3" fmla="*/ 1800200 h 1800200"/>
              <a:gd name="connsiteX4" fmla="*/ 0 w 8640960"/>
              <a:gd name="connsiteY4" fmla="*/ 0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0960" h="1800200">
                <a:moveTo>
                  <a:pt x="0" y="0"/>
                </a:moveTo>
                <a:lnTo>
                  <a:pt x="8640960" y="216024"/>
                </a:lnTo>
                <a:lnTo>
                  <a:pt x="240024" y="240024"/>
                </a:lnTo>
                <a:lnTo>
                  <a:pt x="216024" y="1800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21188-8D37-49A4-8776-1BD909AF9556}" type="datetimeFigureOut">
              <a:rPr lang="tr-TR" smtClean="0"/>
              <a:pPr/>
              <a:t>9.2.2015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A5AED-DA8A-4E2D-A82D-64CA8D14EC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21188-8D37-49A4-8776-1BD909AF9556}" type="datetimeFigureOut">
              <a:rPr lang="tr-TR" smtClean="0"/>
              <a:pPr/>
              <a:t>9.2.2015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A5AED-DA8A-4E2D-A82D-64CA8D14EC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21188-8D37-49A4-8776-1BD909AF9556}" type="datetimeFigureOut">
              <a:rPr lang="tr-TR" smtClean="0"/>
              <a:pPr/>
              <a:t>9.2.2015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A5AED-DA8A-4E2D-A82D-64CA8D14EC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21188-8D37-49A4-8776-1BD909AF9556}" type="datetimeFigureOut">
              <a:rPr lang="tr-TR" smtClean="0"/>
              <a:pPr/>
              <a:t>9.2.2015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A5AED-DA8A-4E2D-A82D-64CA8D14EC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21188-8D37-49A4-8776-1BD909AF9556}" type="datetimeFigureOut">
              <a:rPr lang="tr-TR" smtClean="0"/>
              <a:pPr/>
              <a:t>9.2.2015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A5AED-DA8A-4E2D-A82D-64CA8D14EC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21188-8D37-49A4-8776-1BD909AF9556}" type="datetimeFigureOut">
              <a:rPr lang="tr-TR" smtClean="0"/>
              <a:pPr/>
              <a:t>9.2.2015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A5AED-DA8A-4E2D-A82D-64CA8D14EC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21188-8D37-49A4-8776-1BD909AF9556}" type="datetimeFigureOut">
              <a:rPr lang="tr-TR" smtClean="0"/>
              <a:pPr/>
              <a:t>9.2.2015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A5AED-DA8A-4E2D-A82D-64CA8D14EC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21188-8D37-49A4-8776-1BD909AF9556}" type="datetimeFigureOut">
              <a:rPr lang="tr-TR" smtClean="0"/>
              <a:pPr/>
              <a:t>9.2.2015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A5AED-DA8A-4E2D-A82D-64CA8D14ECB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m.tr/url?sa=i&amp;rct=j&amp;q=spider+diagram&amp;source=images&amp;cd=&amp;cad=rja&amp;docid=3nuHUyqrohDQkM&amp;tbnid=XFgFoobcm0VFYM:&amp;ved=0CAUQjRw&amp;url=http://conservedelhi2010.wordpress.com/tag/spider-diagrams/&amp;ei=HUZxUcSXHYHcswbt4YHQBw&amp;bvm=bv.45373924,d.Yms&amp;psig=AFQjCNHEEqjZMy4U2zKm5Wfd64U7ObT1Kw&amp;ust=1366464408434017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sz="4800" b="1" dirty="0" smtClean="0">
                <a:solidFill>
                  <a:schemeClr val="bg1"/>
                </a:solidFill>
              </a:rPr>
              <a:t>PROJE PLANLAMA VE YÖNETİMİ</a:t>
            </a:r>
          </a:p>
          <a:p>
            <a:endParaRPr lang="tr-TR" dirty="0"/>
          </a:p>
        </p:txBody>
      </p:sp>
      <p:pic>
        <p:nvPicPr>
          <p:cNvPr id="4" name="3 Resim" descr="logo_4127x1573_gi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548680"/>
            <a:ext cx="6444208" cy="245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Proje Döngüsü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12788" indent="0">
              <a:lnSpc>
                <a:spcPct val="90000"/>
              </a:lnSpc>
              <a:buClr>
                <a:schemeClr val="accent1">
                  <a:lumMod val="20000"/>
                  <a:lumOff val="80000"/>
                </a:schemeClr>
              </a:buClr>
              <a:buSzPct val="80000"/>
              <a:buNone/>
              <a:defRPr/>
            </a:pPr>
            <a:r>
              <a:rPr lang="tr-TR" dirty="0" smtClean="0">
                <a:latin typeface="Comic Sans MS" pitchFamily="66" charset="0"/>
              </a:rPr>
              <a:t>Bir projenin fikir olarak doğuşundan hazırlanmasına, analizine, onaylanmasına, uygulanması ve işletmeye alınmasına ve nihai olarak uygulama sonrası değerlendirilmesine kadar geçen aşamaların bütününe </a:t>
            </a:r>
            <a:r>
              <a:rPr lang="tr-TR" b="1" cap="all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Proje Döngüsü</a:t>
            </a:r>
            <a:r>
              <a:rPr lang="tr-TR" dirty="0" smtClean="0">
                <a:latin typeface="Comic Sans MS" pitchFamily="66" charset="0"/>
              </a:rPr>
              <a:t>, bu döngü çerçevesinde yapılan faaliyetlerin bütününe ise </a:t>
            </a:r>
            <a:r>
              <a:rPr lang="tr-TR" b="1" cap="all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Proje Döngüsü </a:t>
            </a:r>
            <a:r>
              <a:rPr lang="tr-TR" b="1" cap="all" dirty="0" err="1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Yönetİmİ</a:t>
            </a:r>
            <a:r>
              <a:rPr lang="tr-TR" b="1" cap="all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tr-TR" dirty="0" smtClean="0">
                <a:latin typeface="Comic Sans MS" pitchFamily="66" charset="0"/>
              </a:rPr>
              <a:t>denmektedir.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Proje Döngüsü</a:t>
            </a:r>
            <a:endParaRPr lang="tr-TR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843808" y="1844824"/>
            <a:ext cx="3313112" cy="369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25400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 b="1" dirty="0">
                <a:ln/>
                <a:latin typeface="Comic Sans MS" pitchFamily="66" charset="0"/>
              </a:rPr>
              <a:t>İHTİYAÇ ANALİZİ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436096" y="2780928"/>
            <a:ext cx="3313113" cy="369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25400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 b="1" dirty="0">
                <a:ln/>
                <a:latin typeface="Comic Sans MS" pitchFamily="66" charset="0"/>
              </a:rPr>
              <a:t>TANIMLAMA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364088" y="3861048"/>
            <a:ext cx="3313113" cy="369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25400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 b="1" dirty="0">
                <a:ln/>
                <a:latin typeface="Comic Sans MS" pitchFamily="66" charset="0"/>
              </a:rPr>
              <a:t>HAZIRLIK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436096" y="5085184"/>
            <a:ext cx="3313113" cy="369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25400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 b="1" dirty="0">
                <a:ln/>
                <a:latin typeface="Comic Sans MS" pitchFamily="66" charset="0"/>
              </a:rPr>
              <a:t>BÜTÇELENDİRME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916238" y="5876925"/>
            <a:ext cx="3313112" cy="369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25400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 b="1" dirty="0">
                <a:ln/>
                <a:latin typeface="Comic Sans MS" pitchFamily="66" charset="0"/>
              </a:rPr>
              <a:t>UYGULAMA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39750" y="3644900"/>
            <a:ext cx="3313113" cy="369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25400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 b="1" dirty="0">
                <a:ln/>
                <a:latin typeface="Comic Sans MS" pitchFamily="66" charset="0"/>
              </a:rPr>
              <a:t>DEĞERLENDİRME</a:t>
            </a: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 rot="5400000">
            <a:off x="6516514" y="1773114"/>
            <a:ext cx="648072" cy="1079524"/>
          </a:xfrm>
          <a:custGeom>
            <a:avLst/>
            <a:gdLst>
              <a:gd name="T0" fmla="*/ 705923 w 21600"/>
              <a:gd name="T1" fmla="*/ 0 h 21600"/>
              <a:gd name="T2" fmla="*/ 705923 w 21600"/>
              <a:gd name="T3" fmla="*/ 567408 h 21600"/>
              <a:gd name="T4" fmla="*/ 151069 w 21600"/>
              <a:gd name="T5" fmla="*/ 1008062 h 21600"/>
              <a:gd name="T6" fmla="*/ 1008062 w 21600"/>
              <a:gd name="T7" fmla="*/ 283704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0070C0"/>
          </a:solidFill>
          <a:ln w="9525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auto">
          <a:xfrm>
            <a:off x="6876256" y="3212976"/>
            <a:ext cx="431800" cy="576263"/>
          </a:xfrm>
          <a:prstGeom prst="downArrow">
            <a:avLst>
              <a:gd name="adj1" fmla="val 50000"/>
              <a:gd name="adj2" fmla="val 33364"/>
            </a:avLst>
          </a:prstGeom>
          <a:solidFill>
            <a:srgbClr val="0070C0"/>
          </a:solidFill>
          <a:ln w="9525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>
            <a:off x="6876256" y="4365104"/>
            <a:ext cx="431800" cy="576263"/>
          </a:xfrm>
          <a:prstGeom prst="downArrow">
            <a:avLst>
              <a:gd name="adj1" fmla="val 50000"/>
              <a:gd name="adj2" fmla="val 33364"/>
            </a:avLst>
          </a:prstGeom>
          <a:solidFill>
            <a:srgbClr val="0070C0"/>
          </a:solidFill>
          <a:ln w="9525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 rot="10800000">
            <a:off x="6300192" y="5589240"/>
            <a:ext cx="936054" cy="648494"/>
          </a:xfrm>
          <a:custGeom>
            <a:avLst/>
            <a:gdLst>
              <a:gd name="T0" fmla="*/ 705923 w 21600"/>
              <a:gd name="T1" fmla="*/ 0 h 21600"/>
              <a:gd name="T2" fmla="*/ 705923 w 21600"/>
              <a:gd name="T3" fmla="*/ 648722 h 21600"/>
              <a:gd name="T4" fmla="*/ 151069 w 21600"/>
              <a:gd name="T5" fmla="*/ 1152525 h 21600"/>
              <a:gd name="T6" fmla="*/ 1008062 w 21600"/>
              <a:gd name="T7" fmla="*/ 324361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0070C0"/>
          </a:solidFill>
          <a:ln w="9525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 rot="16200000">
            <a:off x="1079141" y="4473215"/>
            <a:ext cx="2160588" cy="1367557"/>
          </a:xfrm>
          <a:custGeom>
            <a:avLst/>
            <a:gdLst>
              <a:gd name="T0" fmla="*/ 1419186 w 21600"/>
              <a:gd name="T1" fmla="*/ 0 h 21600"/>
              <a:gd name="T2" fmla="*/ 1419186 w 21600"/>
              <a:gd name="T3" fmla="*/ 607619 h 21600"/>
              <a:gd name="T4" fmla="*/ 196153 w 21600"/>
              <a:gd name="T5" fmla="*/ 1079500 h 21600"/>
              <a:gd name="T6" fmla="*/ 2160588 w 21600"/>
              <a:gd name="T7" fmla="*/ 30380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161 h 21600"/>
              <a:gd name="T14" fmla="*/ 19261 w 21600"/>
              <a:gd name="T15" fmla="*/ 799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4188" y="0"/>
                </a:lnTo>
                <a:lnTo>
                  <a:pt x="14188" y="4161"/>
                </a:lnTo>
                <a:lnTo>
                  <a:pt x="12427" y="4161"/>
                </a:lnTo>
                <a:cubicBezTo>
                  <a:pt x="5564" y="4161"/>
                  <a:pt x="0" y="7741"/>
                  <a:pt x="0" y="12158"/>
                </a:cubicBezTo>
                <a:lnTo>
                  <a:pt x="0" y="21600"/>
                </a:lnTo>
                <a:lnTo>
                  <a:pt x="3921" y="21600"/>
                </a:lnTo>
                <a:lnTo>
                  <a:pt x="3921" y="12158"/>
                </a:lnTo>
                <a:cubicBezTo>
                  <a:pt x="3921" y="9860"/>
                  <a:pt x="7729" y="7997"/>
                  <a:pt x="12427" y="7997"/>
                </a:cubicBezTo>
                <a:lnTo>
                  <a:pt x="14188" y="7997"/>
                </a:lnTo>
                <a:lnTo>
                  <a:pt x="14188" y="12158"/>
                </a:lnTo>
                <a:close/>
              </a:path>
            </a:pathLst>
          </a:custGeom>
          <a:solidFill>
            <a:srgbClr val="0070C0"/>
          </a:solidFill>
          <a:ln w="9525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15" name="AutoShape 18"/>
          <p:cNvSpPr>
            <a:spLocks noChangeArrowheads="1"/>
          </p:cNvSpPr>
          <p:nvPr/>
        </p:nvSpPr>
        <p:spPr bwMode="auto">
          <a:xfrm>
            <a:off x="1691681" y="1484784"/>
            <a:ext cx="1080120" cy="2015083"/>
          </a:xfrm>
          <a:custGeom>
            <a:avLst/>
            <a:gdLst>
              <a:gd name="T0" fmla="*/ 2495469 w 21600"/>
              <a:gd name="T1" fmla="*/ 0 h 21600"/>
              <a:gd name="T2" fmla="*/ 2495469 w 21600"/>
              <a:gd name="T3" fmla="*/ 769352 h 21600"/>
              <a:gd name="T4" fmla="*/ 252749 w 21600"/>
              <a:gd name="T5" fmla="*/ 1366837 h 21600"/>
              <a:gd name="T6" fmla="*/ 3529013 w 21600"/>
              <a:gd name="T7" fmla="*/ 38467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566 h 21600"/>
              <a:gd name="T14" fmla="*/ 20026 w 21600"/>
              <a:gd name="T15" fmla="*/ 759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274" y="0"/>
                </a:lnTo>
                <a:lnTo>
                  <a:pt x="15274" y="4566"/>
                </a:lnTo>
                <a:lnTo>
                  <a:pt x="12427" y="4566"/>
                </a:lnTo>
                <a:cubicBezTo>
                  <a:pt x="5564" y="4566"/>
                  <a:pt x="0" y="7965"/>
                  <a:pt x="0" y="12158"/>
                </a:cubicBezTo>
                <a:lnTo>
                  <a:pt x="0" y="21600"/>
                </a:lnTo>
                <a:lnTo>
                  <a:pt x="3093" y="21600"/>
                </a:lnTo>
                <a:lnTo>
                  <a:pt x="3093" y="12158"/>
                </a:lnTo>
                <a:cubicBezTo>
                  <a:pt x="3093" y="9636"/>
                  <a:pt x="7272" y="7592"/>
                  <a:pt x="12427" y="7592"/>
                </a:cubicBezTo>
                <a:lnTo>
                  <a:pt x="15274" y="7592"/>
                </a:lnTo>
                <a:lnTo>
                  <a:pt x="15274" y="12158"/>
                </a:lnTo>
                <a:close/>
              </a:path>
            </a:pathLst>
          </a:custGeom>
          <a:solidFill>
            <a:srgbClr val="0070C0"/>
          </a:solidFill>
          <a:ln w="9525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Mantıksal Çerçeve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indent="361950">
              <a:lnSpc>
                <a:spcPct val="90000"/>
              </a:lnSpc>
            </a:pPr>
            <a:r>
              <a:rPr lang="tr-TR" dirty="0" smtClean="0">
                <a:latin typeface="Comic Sans MS" pitchFamily="66" charset="0"/>
              </a:rPr>
              <a:t>Proje veya programın hedeflerinin sistematik</a:t>
            </a:r>
          </a:p>
          <a:p>
            <a:pPr indent="361950">
              <a:lnSpc>
                <a:spcPct val="90000"/>
              </a:lnSpc>
              <a:buNone/>
            </a:pPr>
            <a:r>
              <a:rPr lang="tr-TR" dirty="0" smtClean="0">
                <a:latin typeface="Comic Sans MS" pitchFamily="66" charset="0"/>
              </a:rPr>
              <a:t>olarak ve mantıksal tutarlılık içinde verilmesi</a:t>
            </a:r>
          </a:p>
          <a:p>
            <a:pPr indent="361950">
              <a:lnSpc>
                <a:spcPct val="90000"/>
              </a:lnSpc>
            </a:pPr>
            <a:endParaRPr lang="tr-TR" dirty="0" smtClean="0">
              <a:latin typeface="Comic Sans MS" pitchFamily="66" charset="0"/>
            </a:endParaRPr>
          </a:p>
          <a:p>
            <a:pPr indent="361950">
              <a:lnSpc>
                <a:spcPct val="90000"/>
              </a:lnSpc>
            </a:pPr>
            <a:r>
              <a:rPr lang="tr-TR" dirty="0" smtClean="0">
                <a:latin typeface="Comic Sans MS" pitchFamily="66" charset="0"/>
              </a:rPr>
              <a:t>Değişik düzeyler arasında nedensellik bağının</a:t>
            </a:r>
          </a:p>
          <a:p>
            <a:pPr indent="361950">
              <a:lnSpc>
                <a:spcPct val="90000"/>
              </a:lnSpc>
              <a:buNone/>
            </a:pPr>
            <a:r>
              <a:rPr lang="tr-TR" dirty="0" smtClean="0">
                <a:latin typeface="Comic Sans MS" pitchFamily="66" charset="0"/>
              </a:rPr>
              <a:t>kurulması</a:t>
            </a:r>
          </a:p>
          <a:p>
            <a:pPr indent="361950">
              <a:lnSpc>
                <a:spcPct val="90000"/>
              </a:lnSpc>
            </a:pPr>
            <a:endParaRPr lang="tr-TR" dirty="0" smtClean="0">
              <a:latin typeface="Comic Sans MS" pitchFamily="66" charset="0"/>
            </a:endParaRPr>
          </a:p>
          <a:p>
            <a:pPr indent="361950">
              <a:lnSpc>
                <a:spcPct val="90000"/>
              </a:lnSpc>
            </a:pPr>
            <a:r>
              <a:rPr lang="tr-TR" dirty="0" smtClean="0">
                <a:latin typeface="Comic Sans MS" pitchFamily="66" charset="0"/>
              </a:rPr>
              <a:t>Hedeflerin gerçekleştirilip</a:t>
            </a:r>
          </a:p>
          <a:p>
            <a:pPr indent="361950">
              <a:lnSpc>
                <a:spcPct val="90000"/>
              </a:lnSpc>
              <a:buNone/>
            </a:pPr>
            <a:r>
              <a:rPr lang="tr-TR" dirty="0" smtClean="0">
                <a:latin typeface="Comic Sans MS" pitchFamily="66" charset="0"/>
              </a:rPr>
              <a:t>gerçekleştirilmediğinin kontrolü</a:t>
            </a:r>
          </a:p>
          <a:p>
            <a:pPr indent="361950">
              <a:lnSpc>
                <a:spcPct val="90000"/>
              </a:lnSpc>
            </a:pPr>
            <a:endParaRPr lang="tr-TR" dirty="0" smtClean="0">
              <a:latin typeface="Comic Sans MS" pitchFamily="66" charset="0"/>
            </a:endParaRPr>
          </a:p>
          <a:p>
            <a:pPr indent="361950">
              <a:lnSpc>
                <a:spcPct val="90000"/>
              </a:lnSpc>
            </a:pPr>
            <a:r>
              <a:rPr lang="tr-TR" dirty="0" smtClean="0">
                <a:latin typeface="Comic Sans MS" pitchFamily="66" charset="0"/>
              </a:rPr>
              <a:t>Proje dışında herhangi faktörlerin projenin </a:t>
            </a:r>
          </a:p>
          <a:p>
            <a:pPr indent="361950">
              <a:lnSpc>
                <a:spcPct val="90000"/>
              </a:lnSpc>
              <a:buNone/>
            </a:pPr>
            <a:r>
              <a:rPr lang="tr-TR" dirty="0" smtClean="0">
                <a:latin typeface="Comic Sans MS" pitchFamily="66" charset="0"/>
              </a:rPr>
              <a:t>başarısını etkileyebileceğinin görülmesi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Mantıksal Çerçeve</a:t>
            </a:r>
            <a:endParaRPr lang="tr-TR" dirty="0"/>
          </a:p>
        </p:txBody>
      </p:sp>
      <p:graphicFrame>
        <p:nvGraphicFramePr>
          <p:cNvPr id="4" name="Group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389000"/>
              </p:ext>
            </p:extLst>
          </p:nvPr>
        </p:nvGraphicFramePr>
        <p:xfrm>
          <a:off x="683568" y="1916832"/>
          <a:ext cx="7848600" cy="433705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962150"/>
                <a:gridCol w="1962150"/>
                <a:gridCol w="1962150"/>
                <a:gridCol w="1962150"/>
              </a:tblGrid>
              <a:tr h="7239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Proje adı: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Tarih: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Açıklama: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Proje süresi: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Proje unsurları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Gelişme göstergeleri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Doğrulama araçları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Varsayımlar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Genel Amaç 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Üst Hedef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Proje hedefi /amacı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Sonuçlar / Çıktılar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Faaliyetler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Girdiler ve bütçe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Genel Amaç / Üst hedef</a:t>
            </a:r>
            <a:endParaRPr lang="tr-TR" dirty="0"/>
          </a:p>
        </p:txBody>
      </p:sp>
      <p:graphicFrame>
        <p:nvGraphicFramePr>
          <p:cNvPr id="4" name="Group 99"/>
          <p:cNvGraphicFramePr>
            <a:graphicFrameLocks/>
          </p:cNvGraphicFramePr>
          <p:nvPr/>
        </p:nvGraphicFramePr>
        <p:xfrm>
          <a:off x="539552" y="1844824"/>
          <a:ext cx="2663825" cy="148132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66750"/>
                <a:gridCol w="665162"/>
                <a:gridCol w="666750"/>
                <a:gridCol w="665163"/>
              </a:tblGrid>
              <a:tr h="2571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Proje adı: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Tarih:</a:t>
                      </a: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Açıklama: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Proje süresi:</a:t>
                      </a:r>
                      <a:endParaRPr kumimoji="0" lang="tr-TR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Proje unsurları</a:t>
                      </a:r>
                      <a:endParaRPr kumimoji="0" lang="tr-TR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Gelişme göstergeleri</a:t>
                      </a: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Kanıtlama araçları</a:t>
                      </a: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Varsayımlar</a:t>
                      </a:r>
                      <a:endParaRPr kumimoji="0" lang="tr-TR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</a:tr>
              <a:tr h="149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Genel Amaç</a:t>
                      </a: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</a:tr>
              <a:tr h="149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Proje hedefi</a:t>
                      </a:r>
                      <a:endParaRPr kumimoji="0" lang="tr-TR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Sonuçlar / Çıktılar</a:t>
                      </a:r>
                      <a:endParaRPr kumimoji="0" lang="tr-TR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Faaliyetler</a:t>
                      </a:r>
                      <a:endParaRPr kumimoji="0" lang="tr-TR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Girdiler ve bütçe</a:t>
                      </a:r>
                      <a:endParaRPr kumimoji="0" lang="tr-TR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5" name="Text Box 100"/>
          <p:cNvSpPr txBox="1">
            <a:spLocks noChangeArrowheads="1"/>
          </p:cNvSpPr>
          <p:nvPr/>
        </p:nvSpPr>
        <p:spPr bwMode="auto">
          <a:xfrm>
            <a:off x="3635251" y="1989534"/>
            <a:ext cx="48974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400" dirty="0">
                <a:solidFill>
                  <a:schemeClr val="bg1"/>
                </a:solidFill>
                <a:latin typeface="Comic Sans MS" pitchFamily="66" charset="0"/>
              </a:rPr>
              <a:t>Projenin doğrudan hedefini aşan, daha geniş kapsamlı üst amaç !</a:t>
            </a:r>
          </a:p>
        </p:txBody>
      </p:sp>
      <p:sp>
        <p:nvSpPr>
          <p:cNvPr id="6" name="Text Box 101"/>
          <p:cNvSpPr txBox="1">
            <a:spLocks noChangeArrowheads="1"/>
          </p:cNvSpPr>
          <p:nvPr/>
        </p:nvSpPr>
        <p:spPr bwMode="auto">
          <a:xfrm>
            <a:off x="683568" y="4149080"/>
            <a:ext cx="7848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u="sng" dirty="0">
                <a:solidFill>
                  <a:schemeClr val="bg1"/>
                </a:solidFill>
                <a:latin typeface="Comic Sans MS" pitchFamily="66" charset="0"/>
              </a:rPr>
              <a:t>Örnek:</a:t>
            </a:r>
          </a:p>
          <a:p>
            <a:pPr>
              <a:spcBef>
                <a:spcPct val="50000"/>
              </a:spcBef>
            </a:pPr>
            <a:r>
              <a:rPr lang="tr-TR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TR71 Düzey II Bölgesi’nde kırsal alanın </a:t>
            </a:r>
            <a:r>
              <a:rPr lang="tr-TR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sosyo</a:t>
            </a:r>
            <a:r>
              <a:rPr lang="tr-TR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-ekonomik kalkınmasına katkıda bulunmak.</a:t>
            </a:r>
            <a:endParaRPr lang="tr-TR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Proje amacı/hedefi</a:t>
            </a:r>
            <a:endParaRPr lang="tr-TR" dirty="0"/>
          </a:p>
        </p:txBody>
      </p:sp>
      <p:graphicFrame>
        <p:nvGraphicFramePr>
          <p:cNvPr id="4" name="Group 99"/>
          <p:cNvGraphicFramePr>
            <a:graphicFrameLocks/>
          </p:cNvGraphicFramePr>
          <p:nvPr/>
        </p:nvGraphicFramePr>
        <p:xfrm>
          <a:off x="539552" y="1844824"/>
          <a:ext cx="2663825" cy="148132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66750"/>
                <a:gridCol w="665162"/>
                <a:gridCol w="666750"/>
                <a:gridCol w="665163"/>
              </a:tblGrid>
              <a:tr h="2571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Proje adı: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Tarih:</a:t>
                      </a: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Açıklama: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Proje süresi:</a:t>
                      </a:r>
                      <a:endParaRPr kumimoji="0" lang="tr-TR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Proje unsurları</a:t>
                      </a:r>
                      <a:endParaRPr kumimoji="0" lang="tr-TR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Gelişme göstergeleri</a:t>
                      </a: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Kanıtlama araçları</a:t>
                      </a: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Varsayımlar</a:t>
                      </a:r>
                      <a:endParaRPr kumimoji="0" lang="tr-TR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</a:tr>
              <a:tr h="149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Genel Amaç</a:t>
                      </a: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</a:tr>
              <a:tr h="149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Proje hedefi</a:t>
                      </a: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Sonuçlar / Çıktılar</a:t>
                      </a:r>
                      <a:endParaRPr kumimoji="0" lang="tr-TR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Faaliyetler</a:t>
                      </a:r>
                      <a:endParaRPr kumimoji="0" lang="tr-TR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Girdiler ve bütçe</a:t>
                      </a:r>
                      <a:endParaRPr kumimoji="0" lang="tr-TR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5" name="Text Box 39"/>
          <p:cNvSpPr txBox="1">
            <a:spLocks noChangeArrowheads="1"/>
          </p:cNvSpPr>
          <p:nvPr/>
        </p:nvSpPr>
        <p:spPr bwMode="auto">
          <a:xfrm>
            <a:off x="3634730" y="1917998"/>
            <a:ext cx="489743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400" dirty="0">
                <a:solidFill>
                  <a:schemeClr val="bg1"/>
                </a:solidFill>
                <a:latin typeface="Comic Sans MS" pitchFamily="66" charset="0"/>
              </a:rPr>
              <a:t>Projenin gerçekleştirilmesiyle erişilecek olan ve hedef kitle üzerindeki faydalı etkilerin proje bittikten sonra da sürmesi beklenen durumu !</a:t>
            </a:r>
          </a:p>
        </p:txBody>
      </p:sp>
      <p:sp>
        <p:nvSpPr>
          <p:cNvPr id="6" name="Text Box 40"/>
          <p:cNvSpPr txBox="1">
            <a:spLocks noChangeArrowheads="1"/>
          </p:cNvSpPr>
          <p:nvPr/>
        </p:nvSpPr>
        <p:spPr bwMode="auto">
          <a:xfrm>
            <a:off x="683568" y="4869160"/>
            <a:ext cx="799288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u="sng" dirty="0">
                <a:solidFill>
                  <a:schemeClr val="bg1"/>
                </a:solidFill>
                <a:latin typeface="Comic Sans MS" pitchFamily="66" charset="0"/>
              </a:rPr>
              <a:t>Örnek:</a:t>
            </a:r>
          </a:p>
          <a:p>
            <a:pPr>
              <a:spcBef>
                <a:spcPct val="50000"/>
              </a:spcBef>
            </a:pPr>
            <a:r>
              <a:rPr lang="tr-TR" sz="2400" dirty="0" smtClean="0">
                <a:solidFill>
                  <a:schemeClr val="bg1"/>
                </a:solidFill>
                <a:latin typeface="Comic Sans MS" pitchFamily="66" charset="0"/>
              </a:rPr>
              <a:t>“</a:t>
            </a:r>
            <a:r>
              <a:rPr lang="tr-T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............ yöresinde/ </a:t>
            </a:r>
            <a:r>
              <a:rPr lang="tr-TR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köylerinde </a:t>
            </a:r>
            <a:r>
              <a:rPr lang="tr-T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açık besi hayvancılık sisteminin yaygınlaştırılması</a:t>
            </a:r>
            <a:r>
              <a:rPr lang="tr-TR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.”</a:t>
            </a:r>
            <a:endParaRPr lang="tr-TR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Sonuçlar/çıktılar</a:t>
            </a:r>
            <a:endParaRPr lang="tr-TR" dirty="0"/>
          </a:p>
        </p:txBody>
      </p:sp>
      <p:graphicFrame>
        <p:nvGraphicFramePr>
          <p:cNvPr id="4" name="Group 99"/>
          <p:cNvGraphicFramePr>
            <a:graphicFrameLocks/>
          </p:cNvGraphicFramePr>
          <p:nvPr/>
        </p:nvGraphicFramePr>
        <p:xfrm>
          <a:off x="539552" y="1844824"/>
          <a:ext cx="2663825" cy="148132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66750"/>
                <a:gridCol w="665162"/>
                <a:gridCol w="666750"/>
                <a:gridCol w="665163"/>
              </a:tblGrid>
              <a:tr h="2571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Proje adı: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Tarih:</a:t>
                      </a: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Açıklama: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Proje süresi:</a:t>
                      </a:r>
                      <a:endParaRPr kumimoji="0" lang="tr-TR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Proje unsurları</a:t>
                      </a:r>
                      <a:endParaRPr kumimoji="0" lang="tr-TR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Gelişme göstergeleri</a:t>
                      </a: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Kanıtlama araçları</a:t>
                      </a: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Varsayımlar</a:t>
                      </a:r>
                      <a:endParaRPr kumimoji="0" lang="tr-TR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</a:tr>
              <a:tr h="149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Genel Amaç</a:t>
                      </a: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</a:tr>
              <a:tr h="149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Proje hedefi</a:t>
                      </a:r>
                      <a:endParaRPr kumimoji="0" lang="tr-TR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Sonuçlar / Çıktılar</a:t>
                      </a: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Faaliyetler</a:t>
                      </a: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Girdiler ve bütçe</a:t>
                      </a:r>
                      <a:endParaRPr kumimoji="0" lang="tr-TR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5" name="Text Box 39"/>
          <p:cNvSpPr txBox="1">
            <a:spLocks noChangeArrowheads="1"/>
          </p:cNvSpPr>
          <p:nvPr/>
        </p:nvSpPr>
        <p:spPr bwMode="auto">
          <a:xfrm>
            <a:off x="3563293" y="1773287"/>
            <a:ext cx="5113337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400" dirty="0">
                <a:solidFill>
                  <a:schemeClr val="bg1"/>
                </a:solidFill>
                <a:latin typeface="Comic Sans MS" pitchFamily="66" charset="0"/>
              </a:rPr>
              <a:t>Bir araya geldiklerinde proje hedefinin gerçekleştirilmesini sağlayan faaliyetlerin “ürünleridir”.</a:t>
            </a:r>
          </a:p>
          <a:p>
            <a:pPr algn="ctr">
              <a:spcBef>
                <a:spcPct val="50000"/>
              </a:spcBef>
            </a:pPr>
            <a:r>
              <a:rPr lang="tr-TR" sz="2400" dirty="0">
                <a:solidFill>
                  <a:schemeClr val="bg1"/>
                </a:solidFill>
                <a:latin typeface="Comic Sans MS" pitchFamily="66" charset="0"/>
              </a:rPr>
              <a:t>Alt projecikler yada alt hedefler !</a:t>
            </a:r>
          </a:p>
        </p:txBody>
      </p:sp>
      <p:sp>
        <p:nvSpPr>
          <p:cNvPr id="6" name="Text Box 40"/>
          <p:cNvSpPr txBox="1">
            <a:spLocks noChangeArrowheads="1"/>
          </p:cNvSpPr>
          <p:nvPr/>
        </p:nvSpPr>
        <p:spPr bwMode="auto">
          <a:xfrm>
            <a:off x="179512" y="4221088"/>
            <a:ext cx="896448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sz="2400" u="sng" dirty="0">
                <a:solidFill>
                  <a:schemeClr val="bg1"/>
                </a:solidFill>
                <a:latin typeface="Comic Sans MS" pitchFamily="66" charset="0"/>
              </a:rPr>
              <a:t>Örnek</a:t>
            </a:r>
            <a:r>
              <a:rPr lang="tr-TR" sz="2400" u="sng" dirty="0" smtClean="0">
                <a:solidFill>
                  <a:schemeClr val="bg1"/>
                </a:solidFill>
                <a:latin typeface="Comic Sans MS" pitchFamily="66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tr-T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Ç-1: Açık besi </a:t>
            </a:r>
            <a:r>
              <a:rPr lang="tr-TR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sisteminin </a:t>
            </a:r>
            <a:r>
              <a:rPr lang="tr-T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tanıtılması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tr-T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Ç-2: Açık besi eğitim sisteminin oluşturulması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tr-T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Ç-3: Hayvan </a:t>
            </a:r>
            <a:r>
              <a:rPr lang="tr-TR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sağlığı </a:t>
            </a:r>
            <a:r>
              <a:rPr lang="tr-T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ve </a:t>
            </a:r>
            <a:r>
              <a:rPr lang="tr-TR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besleme </a:t>
            </a:r>
            <a:r>
              <a:rPr lang="tr-T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sisteminin </a:t>
            </a:r>
            <a:r>
              <a:rPr lang="tr-TR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oluşturulması</a:t>
            </a:r>
            <a:endParaRPr lang="tr-TR" sz="2400" u="sng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Faaliyetler</a:t>
            </a:r>
            <a:endParaRPr lang="tr-TR" dirty="0"/>
          </a:p>
        </p:txBody>
      </p:sp>
      <p:graphicFrame>
        <p:nvGraphicFramePr>
          <p:cNvPr id="4" name="Group 99"/>
          <p:cNvGraphicFramePr>
            <a:graphicFrameLocks/>
          </p:cNvGraphicFramePr>
          <p:nvPr/>
        </p:nvGraphicFramePr>
        <p:xfrm>
          <a:off x="539552" y="1844824"/>
          <a:ext cx="2663825" cy="148132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66750"/>
                <a:gridCol w="665162"/>
                <a:gridCol w="666750"/>
                <a:gridCol w="665163"/>
              </a:tblGrid>
              <a:tr h="2571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Proje adı: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Tarih:</a:t>
                      </a: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Açıklama: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Proje süresi:</a:t>
                      </a:r>
                      <a:endParaRPr kumimoji="0" lang="tr-TR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Proje unsurları</a:t>
                      </a:r>
                      <a:endParaRPr kumimoji="0" lang="tr-TR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Gelişme göstergeleri</a:t>
                      </a: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Kanıtlama araçları</a:t>
                      </a: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Varsayımlar</a:t>
                      </a:r>
                      <a:endParaRPr kumimoji="0" lang="tr-TR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</a:tr>
              <a:tr h="149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Genel Amaç</a:t>
                      </a: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</a:tr>
              <a:tr h="149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Proje hedefi</a:t>
                      </a:r>
                      <a:endParaRPr kumimoji="0" lang="tr-TR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Sonuçlar / Çıktılar</a:t>
                      </a:r>
                      <a:endParaRPr kumimoji="0" lang="tr-TR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Faaliyetler</a:t>
                      </a: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Girdiler ve bütçe</a:t>
                      </a:r>
                      <a:endParaRPr kumimoji="0" lang="tr-TR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5" name="Text Box 39"/>
          <p:cNvSpPr txBox="1">
            <a:spLocks noChangeArrowheads="1"/>
          </p:cNvSpPr>
          <p:nvPr/>
        </p:nvSpPr>
        <p:spPr bwMode="auto">
          <a:xfrm>
            <a:off x="3563888" y="1916832"/>
            <a:ext cx="51133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400" dirty="0">
                <a:solidFill>
                  <a:schemeClr val="bg1"/>
                </a:solidFill>
                <a:latin typeface="Comic Sans MS" pitchFamily="66" charset="0"/>
              </a:rPr>
              <a:t>Sonuçları / çıktıları elde etmek </a:t>
            </a:r>
            <a:r>
              <a:rPr lang="tr-TR" sz="2400" dirty="0" err="1">
                <a:solidFill>
                  <a:schemeClr val="bg1"/>
                </a:solidFill>
                <a:latin typeface="Comic Sans MS" pitchFamily="66" charset="0"/>
              </a:rPr>
              <a:t>çin</a:t>
            </a:r>
            <a:r>
              <a:rPr lang="tr-TR" sz="2400" dirty="0">
                <a:solidFill>
                  <a:schemeClr val="bg1"/>
                </a:solidFill>
                <a:latin typeface="Comic Sans MS" pitchFamily="66" charset="0"/>
              </a:rPr>
              <a:t> yapılması gereken işler.</a:t>
            </a:r>
          </a:p>
        </p:txBody>
      </p:sp>
      <p:sp>
        <p:nvSpPr>
          <p:cNvPr id="6" name="Text Box 40"/>
          <p:cNvSpPr txBox="1">
            <a:spLocks noChangeArrowheads="1"/>
          </p:cNvSpPr>
          <p:nvPr/>
        </p:nvSpPr>
        <p:spPr bwMode="auto">
          <a:xfrm>
            <a:off x="683568" y="3429000"/>
            <a:ext cx="8280400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u="sng" dirty="0">
                <a:solidFill>
                  <a:schemeClr val="bg1"/>
                </a:solidFill>
                <a:latin typeface="Comic Sans MS" pitchFamily="66" charset="0"/>
              </a:rPr>
              <a:t>Örnek</a:t>
            </a:r>
            <a:r>
              <a:rPr lang="tr-TR" sz="2400" u="sng" dirty="0" smtClean="0">
                <a:solidFill>
                  <a:schemeClr val="bg1"/>
                </a:solidFill>
                <a:latin typeface="Comic Sans MS" pitchFamily="66" charset="0"/>
              </a:rPr>
              <a:t>:</a:t>
            </a:r>
          </a:p>
          <a:p>
            <a:pPr>
              <a:spcBef>
                <a:spcPct val="50000"/>
              </a:spcBef>
              <a:defRPr/>
            </a:pPr>
            <a:r>
              <a:rPr lang="tr-TR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Ç-1 </a:t>
            </a:r>
            <a:r>
              <a:rPr lang="tr-TR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için faaliyetler: “Açık besi sisteminin tanıtılması.”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tr-TR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tr-TR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Tanıtım </a:t>
            </a:r>
            <a:r>
              <a:rPr lang="tr-TR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seminerlerinin yapılması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tr-TR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Demonstrasyon işletmesinin kurulması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tr-TR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Teknik gezilerin yapılması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tr-TR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tr-TR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........</a:t>
            </a:r>
            <a:endParaRPr lang="tr-TR" sz="2000" u="sng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Hedef/Çıktı/Faaliyet</a:t>
            </a:r>
            <a:endParaRPr lang="tr-TR" dirty="0"/>
          </a:p>
        </p:txBody>
      </p:sp>
      <p:sp>
        <p:nvSpPr>
          <p:cNvPr id="4" name="AutoShape 46"/>
          <p:cNvSpPr>
            <a:spLocks noChangeArrowheads="1"/>
          </p:cNvSpPr>
          <p:nvPr/>
        </p:nvSpPr>
        <p:spPr bwMode="auto">
          <a:xfrm>
            <a:off x="7380312" y="2708920"/>
            <a:ext cx="1296144" cy="504056"/>
          </a:xfrm>
          <a:prstGeom prst="wedgeRoundRectCallout">
            <a:avLst>
              <a:gd name="adj1" fmla="val -170266"/>
              <a:gd name="adj2" fmla="val 105298"/>
              <a:gd name="adj3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b="1" dirty="0"/>
              <a:t>Faaliyet</a:t>
            </a:r>
          </a:p>
        </p:txBody>
      </p:sp>
      <p:pic>
        <p:nvPicPr>
          <p:cNvPr id="5" name="7 Resim" descr="Tree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916832"/>
            <a:ext cx="5184576" cy="4523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44"/>
          <p:cNvSpPr>
            <a:spLocks noChangeArrowheads="1"/>
          </p:cNvSpPr>
          <p:nvPr/>
        </p:nvSpPr>
        <p:spPr bwMode="auto">
          <a:xfrm>
            <a:off x="5940152" y="5373216"/>
            <a:ext cx="1440160" cy="504056"/>
          </a:xfrm>
          <a:prstGeom prst="wedgeRoundRectCallout">
            <a:avLst>
              <a:gd name="adj1" fmla="val -141139"/>
              <a:gd name="adj2" fmla="val -45473"/>
              <a:gd name="adj3" fmla="val 1666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b="1" dirty="0">
                <a:solidFill>
                  <a:srgbClr val="000000"/>
                </a:solidFill>
              </a:rPr>
              <a:t>Proje Hedefi</a:t>
            </a:r>
          </a:p>
        </p:txBody>
      </p:sp>
      <p:sp>
        <p:nvSpPr>
          <p:cNvPr id="7" name="AutoShape 45"/>
          <p:cNvSpPr>
            <a:spLocks noChangeArrowheads="1"/>
          </p:cNvSpPr>
          <p:nvPr/>
        </p:nvSpPr>
        <p:spPr bwMode="auto">
          <a:xfrm>
            <a:off x="827584" y="5373216"/>
            <a:ext cx="1512168" cy="432048"/>
          </a:xfrm>
          <a:prstGeom prst="wedgeRoundRectCallout">
            <a:avLst>
              <a:gd name="adj1" fmla="val 126044"/>
              <a:gd name="adj2" fmla="val -280998"/>
              <a:gd name="adj3" fmla="val 16667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1600" b="1" dirty="0">
                <a:solidFill>
                  <a:srgbClr val="000000"/>
                </a:solidFill>
              </a:rPr>
              <a:t>Çıktı/Sonuç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Göstergeler</a:t>
            </a:r>
            <a:endParaRPr lang="tr-TR" dirty="0"/>
          </a:p>
        </p:txBody>
      </p:sp>
      <p:graphicFrame>
        <p:nvGraphicFramePr>
          <p:cNvPr id="4" name="Group 99"/>
          <p:cNvGraphicFramePr>
            <a:graphicFrameLocks/>
          </p:cNvGraphicFramePr>
          <p:nvPr/>
        </p:nvGraphicFramePr>
        <p:xfrm>
          <a:off x="539552" y="1844824"/>
          <a:ext cx="2663825" cy="148132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66750"/>
                <a:gridCol w="665162"/>
                <a:gridCol w="666750"/>
                <a:gridCol w="665163"/>
              </a:tblGrid>
              <a:tr h="2571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Proje adı: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Tarih:</a:t>
                      </a: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Açıklama: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Proje süresi:</a:t>
                      </a:r>
                      <a:endParaRPr kumimoji="0" lang="tr-TR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Proje unsurları</a:t>
                      </a:r>
                      <a:endParaRPr kumimoji="0" lang="tr-TR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Gelişme göstergeleri</a:t>
                      </a: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Kanıtlama araçları</a:t>
                      </a: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Varsayımlar</a:t>
                      </a:r>
                      <a:endParaRPr kumimoji="0" lang="tr-TR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</a:tr>
              <a:tr h="149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Genel Amaç</a:t>
                      </a: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</a:tr>
              <a:tr h="149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Proje hedefi</a:t>
                      </a:r>
                      <a:endParaRPr kumimoji="0" lang="tr-TR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Sonuçlar / Çıktılar</a:t>
                      </a:r>
                      <a:endParaRPr kumimoji="0" lang="tr-TR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Faaliyetler</a:t>
                      </a: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Girdiler ve bütçe</a:t>
                      </a: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5" name="Text Box 39"/>
          <p:cNvSpPr txBox="1">
            <a:spLocks noChangeArrowheads="1"/>
          </p:cNvSpPr>
          <p:nvPr/>
        </p:nvSpPr>
        <p:spPr bwMode="auto">
          <a:xfrm>
            <a:off x="3563293" y="1917501"/>
            <a:ext cx="51133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400" dirty="0">
                <a:solidFill>
                  <a:schemeClr val="bg1"/>
                </a:solidFill>
                <a:latin typeface="Comic Sans MS" pitchFamily="66" charset="0"/>
              </a:rPr>
              <a:t>Proje sona erdiğinde erişilecek durumu yansıtan sayısal ve ölçülebilir açıklamalardır.</a:t>
            </a:r>
          </a:p>
        </p:txBody>
      </p:sp>
      <p:sp>
        <p:nvSpPr>
          <p:cNvPr id="6" name="Text Box 40"/>
          <p:cNvSpPr txBox="1">
            <a:spLocks noChangeArrowheads="1"/>
          </p:cNvSpPr>
          <p:nvPr/>
        </p:nvSpPr>
        <p:spPr bwMode="auto">
          <a:xfrm>
            <a:off x="683568" y="4005064"/>
            <a:ext cx="828040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u="sng" dirty="0">
                <a:solidFill>
                  <a:schemeClr val="bg1"/>
                </a:solidFill>
                <a:latin typeface="Comic Sans MS" pitchFamily="66" charset="0"/>
              </a:rPr>
              <a:t>Örnek:</a:t>
            </a:r>
          </a:p>
          <a:p>
            <a:pPr>
              <a:spcBef>
                <a:spcPct val="50000"/>
              </a:spcBef>
            </a:pPr>
            <a:r>
              <a:rPr lang="tr-TR" sz="2400" u="sng" dirty="0">
                <a:solidFill>
                  <a:schemeClr val="bg1"/>
                </a:solidFill>
                <a:latin typeface="Comic Sans MS" pitchFamily="66" charset="0"/>
              </a:rPr>
              <a:t>Proje hedefi için başarı göstergesi:</a:t>
            </a:r>
          </a:p>
          <a:p>
            <a:pPr>
              <a:spcBef>
                <a:spcPct val="50000"/>
              </a:spcBef>
            </a:pPr>
            <a:endParaRPr lang="tr-TR" sz="2000" dirty="0" smtClean="0">
              <a:solidFill>
                <a:schemeClr val="accent1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tr-TR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Proje </a:t>
            </a:r>
            <a:r>
              <a:rPr lang="tr-TR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başlangıç yılından itibaren 3. yıl sonunda açık besi hayvancılık sistemine geçen üretici sayısındaki % 40 artış.</a:t>
            </a:r>
          </a:p>
          <a:p>
            <a:pPr>
              <a:spcBef>
                <a:spcPct val="50000"/>
              </a:spcBef>
            </a:pPr>
            <a:endParaRPr lang="tr-TR" sz="2000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Amaç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tr-TR" dirty="0" smtClean="0"/>
              <a:t>Proje döngüsünü tanımlayabilmek</a:t>
            </a:r>
          </a:p>
          <a:p>
            <a:pPr>
              <a:buFont typeface="Wingdings" pitchFamily="2" charset="2"/>
              <a:buChar char="ü"/>
            </a:pPr>
            <a:endParaRPr lang="tr-TR" dirty="0" smtClean="0"/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Mantıksal çerçeve yaklaşımını kullanabilmek</a:t>
            </a:r>
          </a:p>
          <a:p>
            <a:pPr>
              <a:buFont typeface="Wingdings" pitchFamily="2" charset="2"/>
              <a:buChar char="ü"/>
            </a:pPr>
            <a:endParaRPr lang="tr-TR" dirty="0" smtClean="0"/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Proje planlama araçlarını kullanabilmek </a:t>
            </a:r>
          </a:p>
          <a:p>
            <a:pPr>
              <a:buFont typeface="Wingdings" pitchFamily="2" charset="2"/>
              <a:buChar char="ü"/>
            </a:pPr>
            <a:endParaRPr lang="tr-TR" dirty="0" smtClean="0"/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İzleme ve değerlendirmeyi bir yönetim aracı olarak kullanabilmek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Göstergeler</a:t>
            </a:r>
            <a:endParaRPr lang="tr-TR" dirty="0"/>
          </a:p>
        </p:txBody>
      </p:sp>
      <p:sp>
        <p:nvSpPr>
          <p:cNvPr id="4" name="Text Box 39"/>
          <p:cNvSpPr txBox="1">
            <a:spLocks noChangeArrowheads="1"/>
          </p:cNvSpPr>
          <p:nvPr/>
        </p:nvSpPr>
        <p:spPr bwMode="auto">
          <a:xfrm>
            <a:off x="250825" y="1844824"/>
            <a:ext cx="80645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12788" indent="-34925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tr-TR" sz="2400" dirty="0">
                <a:solidFill>
                  <a:schemeClr val="bg1"/>
                </a:solidFill>
                <a:latin typeface="Comic Sans MS" pitchFamily="66" charset="0"/>
              </a:rPr>
              <a:t> Hedeflerin “Nitelik” ve “Nicelik” açısından detayları.</a:t>
            </a:r>
          </a:p>
          <a:p>
            <a:pPr marL="712788" indent="-34925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tr-TR" sz="2400" dirty="0">
                <a:solidFill>
                  <a:schemeClr val="bg1"/>
                </a:solidFill>
                <a:latin typeface="Comic Sans MS" pitchFamily="66" charset="0"/>
              </a:rPr>
              <a:t> Proje sona erdiğinde erişilen durumu</a:t>
            </a:r>
            <a:br>
              <a:rPr lang="tr-TR" sz="2400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tr-TR" sz="2400" dirty="0">
                <a:solidFill>
                  <a:schemeClr val="bg1"/>
                </a:solidFill>
                <a:latin typeface="Comic Sans MS" pitchFamily="66" charset="0"/>
              </a:rPr>
              <a:t> yansıtan sayısal ve ölçülebilir </a:t>
            </a:r>
            <a:br>
              <a:rPr lang="tr-TR" sz="2400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tr-TR" sz="2400" dirty="0">
                <a:solidFill>
                  <a:schemeClr val="bg1"/>
                </a:solidFill>
                <a:latin typeface="Comic Sans MS" pitchFamily="66" charset="0"/>
              </a:rPr>
              <a:t>açıklamalar.</a:t>
            </a:r>
          </a:p>
        </p:txBody>
      </p:sp>
      <p:sp>
        <p:nvSpPr>
          <p:cNvPr id="8" name="Text Box 48"/>
          <p:cNvSpPr txBox="1">
            <a:spLocks noChangeArrowheads="1"/>
          </p:cNvSpPr>
          <p:nvPr/>
        </p:nvSpPr>
        <p:spPr bwMode="auto">
          <a:xfrm>
            <a:off x="1079350" y="4077072"/>
            <a:ext cx="1882775" cy="106182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dirty="0">
                <a:solidFill>
                  <a:schemeClr val="bg1"/>
                </a:solidFill>
                <a:latin typeface="Comic Sans MS" pitchFamily="66" charset="0"/>
              </a:rPr>
              <a:t>BAŞLANGIÇ </a:t>
            </a:r>
            <a:r>
              <a:rPr lang="tr-TR" dirty="0" smtClean="0">
                <a:solidFill>
                  <a:schemeClr val="bg1"/>
                </a:solidFill>
                <a:latin typeface="Comic Sans MS" pitchFamily="66" charset="0"/>
              </a:rPr>
              <a:t>DURUMU</a:t>
            </a:r>
          </a:p>
          <a:p>
            <a:pPr algn="ctr">
              <a:spcBef>
                <a:spcPct val="50000"/>
              </a:spcBef>
            </a:pPr>
            <a:r>
              <a:rPr lang="tr-TR" dirty="0" smtClean="0">
                <a:solidFill>
                  <a:schemeClr val="bg1"/>
                </a:solidFill>
                <a:latin typeface="Comic Sans MS" pitchFamily="66" charset="0"/>
              </a:rPr>
              <a:t>«</a:t>
            </a:r>
            <a:r>
              <a:rPr lang="tr-TR" dirty="0" err="1" smtClean="0">
                <a:solidFill>
                  <a:schemeClr val="bg1"/>
                </a:solidFill>
                <a:latin typeface="Comic Sans MS" pitchFamily="66" charset="0"/>
              </a:rPr>
              <a:t>Baseline</a:t>
            </a:r>
            <a:r>
              <a:rPr lang="tr-TR" dirty="0" smtClean="0">
                <a:solidFill>
                  <a:schemeClr val="bg1"/>
                </a:solidFill>
                <a:latin typeface="Comic Sans MS" pitchFamily="66" charset="0"/>
              </a:rPr>
              <a:t>»</a:t>
            </a:r>
            <a:endParaRPr lang="tr-TR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" name="Text Box 49"/>
          <p:cNvSpPr txBox="1">
            <a:spLocks noChangeArrowheads="1"/>
          </p:cNvSpPr>
          <p:nvPr/>
        </p:nvSpPr>
        <p:spPr bwMode="auto">
          <a:xfrm>
            <a:off x="6444208" y="2924944"/>
            <a:ext cx="2286000" cy="6461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dirty="0">
                <a:solidFill>
                  <a:schemeClr val="bg1"/>
                </a:solidFill>
                <a:latin typeface="Comic Sans MS" pitchFamily="66" charset="0"/>
              </a:rPr>
              <a:t>PROJE SONRASI DURUM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17032"/>
            <a:ext cx="2289523" cy="2501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756" y="5295889"/>
            <a:ext cx="1053962" cy="936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Çentikli Sağ Ok 11"/>
          <p:cNvSpPr/>
          <p:nvPr/>
        </p:nvSpPr>
        <p:spPr>
          <a:xfrm rot="21219687">
            <a:off x="2843807" y="5144671"/>
            <a:ext cx="3240360" cy="576064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S.M.A.R.T.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Specific</a:t>
            </a:r>
            <a:r>
              <a:rPr lang="tr-TR" dirty="0" smtClean="0"/>
              <a:t> – Sonuçlara ve hedefe özel</a:t>
            </a:r>
          </a:p>
          <a:p>
            <a:r>
              <a:rPr lang="tr-TR" dirty="0" err="1" smtClean="0"/>
              <a:t>Measurable</a:t>
            </a:r>
            <a:r>
              <a:rPr lang="tr-TR" dirty="0" smtClean="0"/>
              <a:t> – ölçülebilir (nicelik, nitelik)</a:t>
            </a:r>
          </a:p>
          <a:p>
            <a:r>
              <a:rPr lang="tr-TR" dirty="0" err="1" smtClean="0"/>
              <a:t>Achievable</a:t>
            </a:r>
            <a:r>
              <a:rPr lang="tr-TR" dirty="0" smtClean="0"/>
              <a:t>/</a:t>
            </a:r>
            <a:r>
              <a:rPr lang="tr-TR" dirty="0" err="1" smtClean="0"/>
              <a:t>available</a:t>
            </a:r>
            <a:r>
              <a:rPr lang="tr-TR" dirty="0" smtClean="0"/>
              <a:t> – maliyet etkin, başarılabilir, elde edilebilir</a:t>
            </a:r>
          </a:p>
          <a:p>
            <a:r>
              <a:rPr lang="tr-TR" dirty="0" err="1" smtClean="0"/>
              <a:t>Relevant</a:t>
            </a:r>
            <a:r>
              <a:rPr lang="tr-TR" dirty="0" smtClean="0"/>
              <a:t> – Hedefle direkt ilişkili</a:t>
            </a:r>
          </a:p>
          <a:p>
            <a:r>
              <a:rPr lang="tr-TR" dirty="0" err="1" smtClean="0"/>
              <a:t>Timebound</a:t>
            </a:r>
            <a:r>
              <a:rPr lang="tr-TR" dirty="0" smtClean="0"/>
              <a:t> – Sonuç ve hedefin ne zaman başarılacağı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Doğrulama Kaynakları</a:t>
            </a:r>
            <a:endParaRPr lang="tr-TR" dirty="0"/>
          </a:p>
        </p:txBody>
      </p:sp>
      <p:graphicFrame>
        <p:nvGraphicFramePr>
          <p:cNvPr id="4" name="Group 99"/>
          <p:cNvGraphicFramePr>
            <a:graphicFrameLocks/>
          </p:cNvGraphicFramePr>
          <p:nvPr/>
        </p:nvGraphicFramePr>
        <p:xfrm>
          <a:off x="539552" y="1844824"/>
          <a:ext cx="2663825" cy="148132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66750"/>
                <a:gridCol w="665162"/>
                <a:gridCol w="666750"/>
                <a:gridCol w="665163"/>
              </a:tblGrid>
              <a:tr h="2571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Proje adı: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Tarih:</a:t>
                      </a: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Açıklama: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Proje süresi:</a:t>
                      </a:r>
                      <a:endParaRPr kumimoji="0" lang="tr-TR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Proje unsurları</a:t>
                      </a:r>
                      <a:endParaRPr kumimoji="0" lang="tr-TR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Gelişme göstergeleri</a:t>
                      </a: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Kanıtlama araçları</a:t>
                      </a: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Varsayımlar</a:t>
                      </a:r>
                      <a:endParaRPr kumimoji="0" lang="tr-TR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</a:tr>
              <a:tr h="149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Genel Amaç</a:t>
                      </a: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</a:tr>
              <a:tr h="149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Proje hedefi</a:t>
                      </a:r>
                      <a:endParaRPr kumimoji="0" lang="tr-TR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Sonuçlar / Çıktılar</a:t>
                      </a:r>
                      <a:endParaRPr kumimoji="0" lang="tr-TR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Faaliyetler</a:t>
                      </a: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Girdiler ve bütçe</a:t>
                      </a:r>
                      <a:endParaRPr kumimoji="0" lang="tr-TR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5" name="Text Box 39"/>
          <p:cNvSpPr txBox="1">
            <a:spLocks noChangeArrowheads="1"/>
          </p:cNvSpPr>
          <p:nvPr/>
        </p:nvSpPr>
        <p:spPr bwMode="auto">
          <a:xfrm>
            <a:off x="3419277" y="1988616"/>
            <a:ext cx="51133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400" dirty="0">
                <a:solidFill>
                  <a:schemeClr val="bg1"/>
                </a:solidFill>
                <a:latin typeface="Comic Sans MS" pitchFamily="66" charset="0"/>
              </a:rPr>
              <a:t>Sayısal ve ölçülebilir göstergelerin kontrol edilme ve doğrulama kaynaklarını belirtilir.</a:t>
            </a:r>
          </a:p>
        </p:txBody>
      </p:sp>
      <p:sp>
        <p:nvSpPr>
          <p:cNvPr id="6" name="Text Box 40"/>
          <p:cNvSpPr txBox="1">
            <a:spLocks noChangeArrowheads="1"/>
          </p:cNvSpPr>
          <p:nvPr/>
        </p:nvSpPr>
        <p:spPr bwMode="auto">
          <a:xfrm>
            <a:off x="539552" y="4365104"/>
            <a:ext cx="82804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u="sng" dirty="0">
                <a:solidFill>
                  <a:schemeClr val="bg1"/>
                </a:solidFill>
                <a:latin typeface="Comic Sans MS" pitchFamily="66" charset="0"/>
              </a:rPr>
              <a:t>Örnek:</a:t>
            </a:r>
          </a:p>
          <a:p>
            <a:pPr>
              <a:spcBef>
                <a:spcPct val="50000"/>
              </a:spcBef>
            </a:pPr>
            <a:r>
              <a:rPr lang="tr-TR" sz="2000" dirty="0" smtClean="0">
                <a:solidFill>
                  <a:schemeClr val="bg1"/>
                </a:solidFill>
                <a:latin typeface="Comic Sans MS" pitchFamily="66" charset="0"/>
              </a:rPr>
              <a:t>Proje </a:t>
            </a:r>
            <a:r>
              <a:rPr lang="tr-TR" sz="2000" dirty="0">
                <a:solidFill>
                  <a:schemeClr val="bg1"/>
                </a:solidFill>
                <a:latin typeface="Comic Sans MS" pitchFamily="66" charset="0"/>
              </a:rPr>
              <a:t>izleme raporları</a:t>
            </a:r>
            <a:r>
              <a:rPr lang="tr-TR" sz="2000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tr-TR" sz="2000" dirty="0">
                <a:solidFill>
                  <a:schemeClr val="bg1"/>
                </a:solidFill>
                <a:latin typeface="Comic Sans MS" pitchFamily="66" charset="0"/>
              </a:rPr>
              <a:t>bağımsız raportörlere hazırlatılacak ara </a:t>
            </a:r>
            <a:r>
              <a:rPr lang="tr-TR" sz="2000" dirty="0" smtClean="0">
                <a:solidFill>
                  <a:schemeClr val="bg1"/>
                </a:solidFill>
                <a:latin typeface="Comic Sans MS" pitchFamily="66" charset="0"/>
              </a:rPr>
              <a:t>raporlar, resmi kayıtlar.</a:t>
            </a:r>
            <a:endParaRPr lang="tr-TR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Varsayımlar</a:t>
            </a:r>
            <a:endParaRPr lang="tr-TR" dirty="0"/>
          </a:p>
        </p:txBody>
      </p:sp>
      <p:graphicFrame>
        <p:nvGraphicFramePr>
          <p:cNvPr id="4" name="Group 99"/>
          <p:cNvGraphicFramePr>
            <a:graphicFrameLocks/>
          </p:cNvGraphicFramePr>
          <p:nvPr/>
        </p:nvGraphicFramePr>
        <p:xfrm>
          <a:off x="539552" y="1844824"/>
          <a:ext cx="2663825" cy="148132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66750"/>
                <a:gridCol w="665162"/>
                <a:gridCol w="666750"/>
                <a:gridCol w="665163"/>
              </a:tblGrid>
              <a:tr h="2571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Proje adı: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Tarih:</a:t>
                      </a: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Açıklama: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Proje süresi:</a:t>
                      </a:r>
                      <a:endParaRPr kumimoji="0" lang="tr-TR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Proje unsurları</a:t>
                      </a:r>
                      <a:endParaRPr kumimoji="0" lang="tr-TR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Gelişme göstergeleri</a:t>
                      </a: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Kanıtlama araçları</a:t>
                      </a: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Varsayımlar</a:t>
                      </a:r>
                      <a:endParaRPr kumimoji="0" lang="tr-TR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</a:tr>
              <a:tr h="149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Genel Amaç</a:t>
                      </a: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solidFill>
                      <a:srgbClr val="FF0000"/>
                    </a:solidFill>
                  </a:tcPr>
                </a:tc>
              </a:tr>
              <a:tr h="149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Proje hedefi</a:t>
                      </a:r>
                      <a:endParaRPr kumimoji="0" lang="tr-TR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solidFill>
                      <a:srgbClr val="FF0000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Sonuçlar / Çıktılar</a:t>
                      </a:r>
                      <a:endParaRPr kumimoji="0" lang="tr-TR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solidFill>
                      <a:srgbClr val="FF0000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Faaliyetler</a:t>
                      </a: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Girdiler ve bütçe</a:t>
                      </a: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5" name="Text Box 39"/>
          <p:cNvSpPr txBox="1">
            <a:spLocks noChangeArrowheads="1"/>
          </p:cNvSpPr>
          <p:nvPr/>
        </p:nvSpPr>
        <p:spPr bwMode="auto">
          <a:xfrm>
            <a:off x="3563293" y="1988616"/>
            <a:ext cx="511333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400" dirty="0">
                <a:solidFill>
                  <a:schemeClr val="bg1"/>
                </a:solidFill>
                <a:latin typeface="Comic Sans MS" pitchFamily="66" charset="0"/>
              </a:rPr>
              <a:t>Projenin doğrudan kontrolü dışında bulunan ancak projenin başarısını önemli ölçüde etkileyecek </a:t>
            </a:r>
          </a:p>
          <a:p>
            <a:pPr algn="ctr">
              <a:spcBef>
                <a:spcPct val="50000"/>
              </a:spcBef>
            </a:pPr>
            <a:r>
              <a:rPr lang="tr-TR" sz="2400" dirty="0">
                <a:solidFill>
                  <a:schemeClr val="bg1"/>
                </a:solidFill>
                <a:latin typeface="Comic Sans MS" pitchFamily="66" charset="0"/>
              </a:rPr>
              <a:t>“dışsal faktörlerdir”.</a:t>
            </a:r>
          </a:p>
        </p:txBody>
      </p:sp>
      <p:sp>
        <p:nvSpPr>
          <p:cNvPr id="6" name="Text Box 40"/>
          <p:cNvSpPr txBox="1">
            <a:spLocks noChangeArrowheads="1"/>
          </p:cNvSpPr>
          <p:nvPr/>
        </p:nvSpPr>
        <p:spPr bwMode="auto">
          <a:xfrm>
            <a:off x="683568" y="4365104"/>
            <a:ext cx="82804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u="sng" dirty="0">
                <a:solidFill>
                  <a:schemeClr val="bg1"/>
                </a:solidFill>
                <a:latin typeface="Comic Sans MS" pitchFamily="66" charset="0"/>
              </a:rPr>
              <a:t>Örnek:</a:t>
            </a:r>
          </a:p>
          <a:p>
            <a:pPr>
              <a:spcBef>
                <a:spcPct val="50000"/>
              </a:spcBef>
            </a:pPr>
            <a:r>
              <a:rPr lang="tr-TR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Açık </a:t>
            </a:r>
            <a:r>
              <a:rPr lang="tr-TR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besiye alınacak genç hayvanların pazarda mevcudiyeti ve kolaylıkla bulunabilmesi</a:t>
            </a:r>
            <a:r>
              <a:rPr lang="tr-TR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.</a:t>
            </a:r>
            <a:endParaRPr lang="tr-TR" sz="2000" dirty="0">
              <a:solidFill>
                <a:schemeClr val="accent1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Varsayım Analizi</a:t>
            </a:r>
            <a:endParaRPr lang="tr-TR" dirty="0"/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633487" y="3089945"/>
            <a:ext cx="3000375" cy="3048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sz="1400" dirty="0">
                <a:latin typeface="Comic Sans MS" pitchFamily="66" charset="0"/>
              </a:rPr>
              <a:t>Gerçekleşme ihtimali nedir</a:t>
            </a:r>
            <a:r>
              <a:rPr lang="en-GB" sz="1400" dirty="0">
                <a:latin typeface="Comic Sans MS" pitchFamily="66" charset="0"/>
              </a:rPr>
              <a:t>?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919237" y="3523332"/>
            <a:ext cx="2205037" cy="3048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sz="1400">
                <a:latin typeface="Comic Sans MS" pitchFamily="66" charset="0"/>
              </a:rPr>
              <a:t>Kesine Yakın</a:t>
            </a:r>
            <a:endParaRPr lang="en-GB" sz="1400">
              <a:latin typeface="Comic Sans MS" pitchFamily="66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276424" y="3951957"/>
            <a:ext cx="2205038" cy="304800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sz="1400">
                <a:solidFill>
                  <a:schemeClr val="bg1"/>
                </a:solidFill>
                <a:latin typeface="Comic Sans MS" pitchFamily="66" charset="0"/>
              </a:rPr>
              <a:t>Orta düzeyde</a:t>
            </a:r>
            <a:endParaRPr lang="en-GB" sz="14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471687" y="4442495"/>
            <a:ext cx="2205037" cy="3048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sz="1400">
                <a:latin typeface="Comic Sans MS" pitchFamily="66" charset="0"/>
              </a:rPr>
              <a:t>İhtimal Dışı</a:t>
            </a:r>
            <a:endParaRPr lang="en-GB" sz="1400">
              <a:latin typeface="Comic Sans MS" pitchFamily="66" charset="0"/>
            </a:endParaRPr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5491237" y="3951957"/>
            <a:ext cx="3070225" cy="304800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sz="1400">
                <a:solidFill>
                  <a:schemeClr val="bg1"/>
                </a:solidFill>
                <a:latin typeface="Comic Sans MS" pitchFamily="66" charset="0"/>
              </a:rPr>
              <a:t>Varsayım olarak ekle</a:t>
            </a:r>
            <a:endParaRPr lang="en-GB" sz="14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5491237" y="4452020"/>
            <a:ext cx="3070225" cy="5207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sz="1400">
                <a:latin typeface="Comic Sans MS" pitchFamily="66" charset="0"/>
              </a:rPr>
              <a:t>Dışsal faktörü etkileyecek şekilde proje yeniden dizayn edilebilir mi</a:t>
            </a:r>
            <a:r>
              <a:rPr lang="en-GB" sz="1400">
                <a:latin typeface="Comic Sans MS" pitchFamily="66" charset="0"/>
              </a:rPr>
              <a:t>?</a:t>
            </a:r>
          </a:p>
        </p:txBody>
      </p:sp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1847924" y="2523207"/>
            <a:ext cx="571500" cy="3048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sz="1400">
                <a:latin typeface="Comic Sans MS" pitchFamily="66" charset="0"/>
              </a:rPr>
              <a:t>Evet</a:t>
            </a:r>
            <a:endParaRPr lang="en-GB" sz="1400">
              <a:latin typeface="Comic Sans MS" pitchFamily="66" charset="0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auto">
          <a:xfrm flipH="1">
            <a:off x="6705674" y="2451770"/>
            <a:ext cx="785813" cy="3048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sz="1400">
                <a:latin typeface="Comic Sans MS" pitchFamily="66" charset="0"/>
              </a:rPr>
              <a:t>Hayır</a:t>
            </a:r>
            <a:endParaRPr lang="en-GB" sz="1400">
              <a:latin typeface="Comic Sans MS" pitchFamily="66" charset="0"/>
            </a:endParaRPr>
          </a:p>
        </p:txBody>
      </p:sp>
      <p:sp>
        <p:nvSpPr>
          <p:cNvPr id="12" name="Rectangle 25"/>
          <p:cNvSpPr>
            <a:spLocks noChangeArrowheads="1"/>
          </p:cNvSpPr>
          <p:nvPr/>
        </p:nvSpPr>
        <p:spPr bwMode="auto">
          <a:xfrm>
            <a:off x="5562674" y="3048670"/>
            <a:ext cx="3071813" cy="3048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sz="1400">
                <a:latin typeface="Comic Sans MS" pitchFamily="66" charset="0"/>
              </a:rPr>
              <a:t>Mantıksal çerçeveye dahil etme</a:t>
            </a:r>
            <a:endParaRPr lang="en-GB" sz="1400">
              <a:latin typeface="Comic Sans MS" pitchFamily="66" charset="0"/>
            </a:endParaRPr>
          </a:p>
        </p:txBody>
      </p:sp>
      <p:sp>
        <p:nvSpPr>
          <p:cNvPr id="13" name="Rectangle 26"/>
          <p:cNvSpPr>
            <a:spLocks noChangeArrowheads="1"/>
          </p:cNvSpPr>
          <p:nvPr/>
        </p:nvSpPr>
        <p:spPr bwMode="auto">
          <a:xfrm>
            <a:off x="776362" y="1951707"/>
            <a:ext cx="2714625" cy="33655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sz="1600">
                <a:latin typeface="Comic Sans MS" pitchFamily="66" charset="0"/>
              </a:rPr>
              <a:t>Dışsal faktör önemli mi</a:t>
            </a:r>
            <a:r>
              <a:rPr lang="en-GB" sz="1600">
                <a:latin typeface="Comic Sans MS" pitchFamily="66" charset="0"/>
              </a:rPr>
              <a:t>?</a:t>
            </a:r>
          </a:p>
        </p:txBody>
      </p:sp>
      <p:sp>
        <p:nvSpPr>
          <p:cNvPr id="14" name="Rectangle 27"/>
          <p:cNvSpPr>
            <a:spLocks noChangeArrowheads="1"/>
          </p:cNvSpPr>
          <p:nvPr/>
        </p:nvSpPr>
        <p:spPr bwMode="auto">
          <a:xfrm>
            <a:off x="709687" y="5223545"/>
            <a:ext cx="3070225" cy="950912"/>
          </a:xfrm>
          <a:prstGeom prst="rect">
            <a:avLst/>
          </a:prstGeom>
          <a:solidFill>
            <a:srgbClr val="339933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sz="1400" b="1">
                <a:solidFill>
                  <a:schemeClr val="bg1"/>
                </a:solidFill>
                <a:latin typeface="Comic Sans MS" pitchFamily="66" charset="0"/>
              </a:rPr>
              <a:t>Faaliyetler ve sonuçlar ekleyerek projeyi yeniden dizayn et</a:t>
            </a:r>
            <a:r>
              <a:rPr lang="en-GB" sz="1400" b="1">
                <a:solidFill>
                  <a:schemeClr val="bg1"/>
                </a:solidFill>
                <a:latin typeface="Comic Sans MS" pitchFamily="66" charset="0"/>
              </a:rPr>
              <a:t>; </a:t>
            </a:r>
            <a:r>
              <a:rPr lang="tr-TR" sz="1400" b="1">
                <a:solidFill>
                  <a:schemeClr val="bg1"/>
                </a:solidFill>
                <a:latin typeface="Comic Sans MS" pitchFamily="66" charset="0"/>
              </a:rPr>
              <a:t>eğer gerekiyor ise proje amacını yeniden formüle et</a:t>
            </a:r>
            <a:endParaRPr lang="en-GB" sz="14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5562674" y="5737895"/>
            <a:ext cx="2992438" cy="304800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sz="1400" b="1">
                <a:solidFill>
                  <a:schemeClr val="bg1"/>
                </a:solidFill>
                <a:latin typeface="Comic Sans MS" pitchFamily="66" charset="0"/>
              </a:rPr>
              <a:t>Proje yapılabilir değil</a:t>
            </a:r>
            <a:endParaRPr lang="en-GB" sz="14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6" name="Rectangle 31"/>
          <p:cNvSpPr>
            <a:spLocks noChangeArrowheads="1"/>
          </p:cNvSpPr>
          <p:nvPr/>
        </p:nvSpPr>
        <p:spPr bwMode="auto">
          <a:xfrm flipH="1">
            <a:off x="7348612" y="5237832"/>
            <a:ext cx="685800" cy="3048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sz="1400">
                <a:latin typeface="Comic Sans MS" pitchFamily="66" charset="0"/>
              </a:rPr>
              <a:t>Hayır</a:t>
            </a:r>
            <a:endParaRPr lang="en-GB" sz="1400">
              <a:latin typeface="Comic Sans MS" pitchFamily="66" charset="0"/>
            </a:endParaRPr>
          </a:p>
        </p:txBody>
      </p:sp>
      <p:sp>
        <p:nvSpPr>
          <p:cNvPr id="17" name="Rectangle 32"/>
          <p:cNvSpPr>
            <a:spLocks noChangeArrowheads="1"/>
          </p:cNvSpPr>
          <p:nvPr/>
        </p:nvSpPr>
        <p:spPr bwMode="auto">
          <a:xfrm>
            <a:off x="4645099" y="5212432"/>
            <a:ext cx="573088" cy="3048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sz="1400">
                <a:latin typeface="Comic Sans MS" pitchFamily="66" charset="0"/>
              </a:rPr>
              <a:t>Evet</a:t>
            </a:r>
            <a:endParaRPr lang="en-GB" sz="1400">
              <a:latin typeface="Comic Sans MS" pitchFamily="66" charset="0"/>
            </a:endParaRPr>
          </a:p>
        </p:txBody>
      </p:sp>
      <p:cxnSp>
        <p:nvCxnSpPr>
          <p:cNvPr id="18" name="17 Dirsek Bağlayıcısı"/>
          <p:cNvCxnSpPr>
            <a:stCxn id="4" idx="1"/>
            <a:endCxn id="6" idx="1"/>
          </p:cNvCxnSpPr>
          <p:nvPr/>
        </p:nvCxnSpPr>
        <p:spPr>
          <a:xfrm rot="10800000" flipH="1" flipV="1">
            <a:off x="633487" y="3242345"/>
            <a:ext cx="642937" cy="862012"/>
          </a:xfrm>
          <a:prstGeom prst="bentConnector3">
            <a:avLst>
              <a:gd name="adj1" fmla="val -35555"/>
            </a:avLst>
          </a:prstGeom>
          <a:ln w="38100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Dirsek Bağlayıcısı"/>
          <p:cNvCxnSpPr>
            <a:stCxn id="4" idx="1"/>
            <a:endCxn id="7" idx="1"/>
          </p:cNvCxnSpPr>
          <p:nvPr/>
        </p:nvCxnSpPr>
        <p:spPr>
          <a:xfrm rot="10800000" flipH="1" flipV="1">
            <a:off x="633487" y="3242345"/>
            <a:ext cx="838200" cy="1352550"/>
          </a:xfrm>
          <a:prstGeom prst="bentConnector3">
            <a:avLst>
              <a:gd name="adj1" fmla="val -27273"/>
            </a:avLst>
          </a:prstGeom>
          <a:ln w="38100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Dirsek Bağlayıcısı"/>
          <p:cNvCxnSpPr>
            <a:stCxn id="4" idx="1"/>
            <a:endCxn id="5" idx="1"/>
          </p:cNvCxnSpPr>
          <p:nvPr/>
        </p:nvCxnSpPr>
        <p:spPr>
          <a:xfrm rot="10800000" flipH="1" flipV="1">
            <a:off x="633487" y="3242345"/>
            <a:ext cx="285750" cy="433387"/>
          </a:xfrm>
          <a:prstGeom prst="bentConnector3">
            <a:avLst>
              <a:gd name="adj1" fmla="val -80000"/>
            </a:avLst>
          </a:prstGeom>
          <a:ln w="38100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Dirsek Bağlayıcısı"/>
          <p:cNvCxnSpPr>
            <a:stCxn id="5" idx="3"/>
            <a:endCxn id="12" idx="1"/>
          </p:cNvCxnSpPr>
          <p:nvPr/>
        </p:nvCxnSpPr>
        <p:spPr>
          <a:xfrm flipV="1">
            <a:off x="3124274" y="3201070"/>
            <a:ext cx="2438400" cy="474662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Dirsek Bağlayıcısı"/>
          <p:cNvCxnSpPr>
            <a:stCxn id="6" idx="3"/>
            <a:endCxn id="8" idx="1"/>
          </p:cNvCxnSpPr>
          <p:nvPr/>
        </p:nvCxnSpPr>
        <p:spPr>
          <a:xfrm>
            <a:off x="3481462" y="4104357"/>
            <a:ext cx="2009775" cy="1588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Dirsek Bağlayıcısı"/>
          <p:cNvCxnSpPr>
            <a:stCxn id="11" idx="2"/>
            <a:endCxn id="12" idx="0"/>
          </p:cNvCxnSpPr>
          <p:nvPr/>
        </p:nvCxnSpPr>
        <p:spPr>
          <a:xfrm rot="5400000">
            <a:off x="6953324" y="2902620"/>
            <a:ext cx="290513" cy="1587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Dirsek Bağlayıcısı"/>
          <p:cNvCxnSpPr>
            <a:stCxn id="7" idx="3"/>
            <a:endCxn id="9" idx="1"/>
          </p:cNvCxnSpPr>
          <p:nvPr/>
        </p:nvCxnSpPr>
        <p:spPr>
          <a:xfrm>
            <a:off x="3676724" y="4594895"/>
            <a:ext cx="1814513" cy="117475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107 Şekil"/>
          <p:cNvCxnSpPr>
            <a:stCxn id="9" idx="2"/>
            <a:endCxn id="16" idx="0"/>
          </p:cNvCxnSpPr>
          <p:nvPr/>
        </p:nvCxnSpPr>
        <p:spPr>
          <a:xfrm rot="16200000" flipH="1">
            <a:off x="7226375" y="4772694"/>
            <a:ext cx="265112" cy="665163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Dirsek Bağlayıcısı"/>
          <p:cNvCxnSpPr>
            <a:stCxn id="16" idx="2"/>
            <a:endCxn id="15" idx="0"/>
          </p:cNvCxnSpPr>
          <p:nvPr/>
        </p:nvCxnSpPr>
        <p:spPr>
          <a:xfrm rot="5400000">
            <a:off x="7277968" y="5324351"/>
            <a:ext cx="195263" cy="631825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Şekil"/>
          <p:cNvCxnSpPr>
            <a:stCxn id="9" idx="2"/>
            <a:endCxn id="17" idx="3"/>
          </p:cNvCxnSpPr>
          <p:nvPr/>
        </p:nvCxnSpPr>
        <p:spPr>
          <a:xfrm rot="5400000">
            <a:off x="5926212" y="4264695"/>
            <a:ext cx="392112" cy="1808162"/>
          </a:xfrm>
          <a:prstGeom prst="bentConnector2">
            <a:avLst/>
          </a:prstGeom>
          <a:ln w="38100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Şekil"/>
          <p:cNvCxnSpPr>
            <a:stCxn id="17" idx="2"/>
            <a:endCxn id="14" idx="3"/>
          </p:cNvCxnSpPr>
          <p:nvPr/>
        </p:nvCxnSpPr>
        <p:spPr>
          <a:xfrm rot="5400000">
            <a:off x="4264893" y="5032251"/>
            <a:ext cx="182563" cy="1152525"/>
          </a:xfrm>
          <a:prstGeom prst="bentConnector2">
            <a:avLst/>
          </a:prstGeom>
          <a:ln w="38100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Şekil"/>
          <p:cNvCxnSpPr/>
          <p:nvPr/>
        </p:nvCxnSpPr>
        <p:spPr>
          <a:xfrm>
            <a:off x="3491880" y="2132856"/>
            <a:ext cx="3608387" cy="331788"/>
          </a:xfrm>
          <a:prstGeom prst="bentConnector2">
            <a:avLst/>
          </a:prstGeom>
          <a:ln w="38100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Düz Ok Bağlayıcısı"/>
          <p:cNvCxnSpPr/>
          <p:nvPr/>
        </p:nvCxnSpPr>
        <p:spPr>
          <a:xfrm rot="5400000">
            <a:off x="2007047" y="2393554"/>
            <a:ext cx="234950" cy="1587"/>
          </a:xfrm>
          <a:prstGeom prst="straightConnector1">
            <a:avLst/>
          </a:prstGeom>
          <a:ln w="38100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Düz Ok Bağlayıcısı"/>
          <p:cNvCxnSpPr/>
          <p:nvPr/>
        </p:nvCxnSpPr>
        <p:spPr>
          <a:xfrm rot="16200000" flipH="1">
            <a:off x="1994346" y="2947592"/>
            <a:ext cx="261938" cy="0"/>
          </a:xfrm>
          <a:prstGeom prst="straightConnector1">
            <a:avLst/>
          </a:prstGeom>
          <a:ln w="38100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Risk – Varsayım İlişkisi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Risk: </a:t>
            </a:r>
          </a:p>
          <a:p>
            <a:pPr lvl="1"/>
            <a:r>
              <a:rPr lang="tr-TR" dirty="0"/>
              <a:t>Henüz olmamış olay</a:t>
            </a:r>
          </a:p>
          <a:p>
            <a:pPr lvl="1"/>
            <a:r>
              <a:rPr lang="tr-TR" dirty="0"/>
              <a:t>Tahmin</a:t>
            </a:r>
          </a:p>
          <a:p>
            <a:pPr lvl="1"/>
            <a:r>
              <a:rPr lang="tr-TR" dirty="0"/>
              <a:t>Potansiyel zarar</a:t>
            </a:r>
          </a:p>
          <a:p>
            <a:pPr lvl="1"/>
            <a:r>
              <a:rPr lang="tr-TR" dirty="0" smtClean="0"/>
              <a:t>Olumsuz sonuçlar </a:t>
            </a:r>
          </a:p>
          <a:p>
            <a:pPr lvl="1"/>
            <a:r>
              <a:rPr lang="tr-TR" dirty="0" smtClean="0"/>
              <a:t>Yönetilebilir</a:t>
            </a:r>
          </a:p>
          <a:p>
            <a:r>
              <a:rPr lang="tr-TR" dirty="0" smtClean="0"/>
              <a:t>Varsayım:</a:t>
            </a:r>
          </a:p>
          <a:p>
            <a:pPr lvl="1"/>
            <a:r>
              <a:rPr lang="tr-TR" dirty="0" smtClean="0"/>
              <a:t>Henüz olmamış ama olmasını istiyoruz ve öyle kabul ediyoruz</a:t>
            </a:r>
          </a:p>
          <a:p>
            <a:pPr lvl="1"/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80462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Yatay ve Dikey Mantık</a:t>
            </a:r>
            <a:endParaRPr lang="tr-TR" dirty="0"/>
          </a:p>
        </p:txBody>
      </p:sp>
      <p:graphicFrame>
        <p:nvGraphicFramePr>
          <p:cNvPr id="4" name="Group 42"/>
          <p:cNvGraphicFramePr>
            <a:graphicFrameLocks noGrp="1"/>
          </p:cNvGraphicFramePr>
          <p:nvPr/>
        </p:nvGraphicFramePr>
        <p:xfrm>
          <a:off x="683568" y="1916832"/>
          <a:ext cx="7560840" cy="402698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890210"/>
                <a:gridCol w="1890210"/>
                <a:gridCol w="1890210"/>
                <a:gridCol w="1890210"/>
              </a:tblGrid>
              <a:tr h="70505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Proje adı: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Tarih: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Açıklama: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Proje süresi:</a:t>
                      </a:r>
                      <a:endParaRPr kumimoji="0" 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6486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Proje unsurları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Gelişme göstergeleri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Kanıtlama araçları</a:t>
                      </a:r>
                      <a:endParaRPr kumimoji="0" 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Varsayımlar</a:t>
                      </a:r>
                      <a:endParaRPr kumimoji="0" 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5816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Genel Amaç</a:t>
                      </a:r>
                      <a:endParaRPr kumimoji="0" 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58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Proje hedefi</a:t>
                      </a:r>
                      <a:endParaRPr kumimoji="0" 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6486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Sonuçlar / Çıktılar</a:t>
                      </a:r>
                      <a:endParaRPr kumimoji="0" 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58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Faaliyetler</a:t>
                      </a:r>
                      <a:endParaRPr kumimoji="0" 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Girdiler ve bütçe</a:t>
                      </a:r>
                      <a:endParaRPr kumimoji="0" 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5" name="Text Box 39"/>
          <p:cNvSpPr txBox="1">
            <a:spLocks noChangeArrowheads="1"/>
          </p:cNvSpPr>
          <p:nvPr/>
        </p:nvSpPr>
        <p:spPr bwMode="auto">
          <a:xfrm>
            <a:off x="5940152" y="6021288"/>
            <a:ext cx="2592388" cy="376237"/>
          </a:xfrm>
          <a:prstGeom prst="rect">
            <a:avLst/>
          </a:prstGeom>
          <a:solidFill>
            <a:srgbClr val="CCEC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b="1">
                <a:solidFill>
                  <a:srgbClr val="FF0000"/>
                </a:solidFill>
              </a:rPr>
              <a:t>ÖN KOŞUL !</a:t>
            </a:r>
          </a:p>
        </p:txBody>
      </p:sp>
      <p:sp>
        <p:nvSpPr>
          <p:cNvPr id="6" name="Text Box 41"/>
          <p:cNvSpPr txBox="1">
            <a:spLocks noChangeArrowheads="1"/>
          </p:cNvSpPr>
          <p:nvPr/>
        </p:nvSpPr>
        <p:spPr bwMode="auto">
          <a:xfrm>
            <a:off x="323528" y="5949280"/>
            <a:ext cx="54721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dirty="0">
                <a:solidFill>
                  <a:schemeClr val="bg1"/>
                </a:solidFill>
                <a:latin typeface="Comic Sans MS" pitchFamily="66" charset="0"/>
              </a:rPr>
              <a:t>“.. EĞER sonuçlar alınırsa VE varsayımlar gerçekleşirse SONRA proje amacına ulaşılabilir.”</a:t>
            </a:r>
          </a:p>
        </p:txBody>
      </p:sp>
      <p:sp>
        <p:nvSpPr>
          <p:cNvPr id="7" name="Line 44"/>
          <p:cNvSpPr>
            <a:spLocks noChangeShapeType="1"/>
          </p:cNvSpPr>
          <p:nvPr/>
        </p:nvSpPr>
        <p:spPr bwMode="auto">
          <a:xfrm flipH="1" flipV="1">
            <a:off x="2195736" y="5733256"/>
            <a:ext cx="3888432" cy="43204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8" name="Line 44"/>
          <p:cNvSpPr>
            <a:spLocks noChangeShapeType="1"/>
          </p:cNvSpPr>
          <p:nvPr/>
        </p:nvSpPr>
        <p:spPr bwMode="auto">
          <a:xfrm>
            <a:off x="2267744" y="5589240"/>
            <a:ext cx="5113337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9" name="Line 44"/>
          <p:cNvSpPr>
            <a:spLocks noChangeShapeType="1"/>
          </p:cNvSpPr>
          <p:nvPr/>
        </p:nvSpPr>
        <p:spPr bwMode="auto">
          <a:xfrm>
            <a:off x="2339752" y="4797152"/>
            <a:ext cx="5113337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10" name="Line 44"/>
          <p:cNvSpPr>
            <a:spLocks noChangeShapeType="1"/>
          </p:cNvSpPr>
          <p:nvPr/>
        </p:nvSpPr>
        <p:spPr bwMode="auto">
          <a:xfrm>
            <a:off x="2339752" y="4149080"/>
            <a:ext cx="5113337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12" name="Line 44"/>
          <p:cNvSpPr>
            <a:spLocks noChangeShapeType="1"/>
          </p:cNvSpPr>
          <p:nvPr/>
        </p:nvSpPr>
        <p:spPr bwMode="auto">
          <a:xfrm flipH="1" flipV="1">
            <a:off x="2339752" y="5013176"/>
            <a:ext cx="4896544" cy="43204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13" name="Line 44"/>
          <p:cNvSpPr>
            <a:spLocks noChangeShapeType="1"/>
          </p:cNvSpPr>
          <p:nvPr/>
        </p:nvSpPr>
        <p:spPr bwMode="auto">
          <a:xfrm flipH="1" flipV="1">
            <a:off x="2411760" y="4293096"/>
            <a:ext cx="4896544" cy="43204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14" name="Line 44"/>
          <p:cNvSpPr>
            <a:spLocks noChangeShapeType="1"/>
          </p:cNvSpPr>
          <p:nvPr/>
        </p:nvSpPr>
        <p:spPr bwMode="auto">
          <a:xfrm flipH="1" flipV="1">
            <a:off x="2411760" y="3645024"/>
            <a:ext cx="4896544" cy="43204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Mantıksal Çerçeve oluşturma sıralaması</a:t>
            </a:r>
            <a:endParaRPr lang="tr-TR" dirty="0"/>
          </a:p>
        </p:txBody>
      </p:sp>
      <p:grpSp>
        <p:nvGrpSpPr>
          <p:cNvPr id="8" name="7 Grup"/>
          <p:cNvGrpSpPr/>
          <p:nvPr/>
        </p:nvGrpSpPr>
        <p:grpSpPr>
          <a:xfrm>
            <a:off x="2411760" y="1844824"/>
            <a:ext cx="2088232" cy="1008112"/>
            <a:chOff x="467544" y="1988840"/>
            <a:chExt cx="2088232" cy="1008112"/>
          </a:xfrm>
        </p:grpSpPr>
        <p:sp>
          <p:nvSpPr>
            <p:cNvPr id="4" name="3 Dikdörtgen"/>
            <p:cNvSpPr/>
            <p:nvPr/>
          </p:nvSpPr>
          <p:spPr>
            <a:xfrm>
              <a:off x="755576" y="2276872"/>
              <a:ext cx="1800200" cy="72008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6" name="5 Oval"/>
            <p:cNvSpPr/>
            <p:nvPr/>
          </p:nvSpPr>
          <p:spPr>
            <a:xfrm>
              <a:off x="467544" y="1988840"/>
              <a:ext cx="576064" cy="5760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7" name="6 Metin kutusu"/>
            <p:cNvSpPr txBox="1"/>
            <p:nvPr/>
          </p:nvSpPr>
          <p:spPr>
            <a:xfrm>
              <a:off x="539552" y="1988840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200" b="1" i="1" dirty="0" smtClean="0">
                  <a:solidFill>
                    <a:schemeClr val="bg1"/>
                  </a:solidFill>
                </a:rPr>
                <a:t>8</a:t>
              </a:r>
              <a:endParaRPr lang="tr-TR" sz="3200" b="1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8 Grup"/>
          <p:cNvGrpSpPr/>
          <p:nvPr/>
        </p:nvGrpSpPr>
        <p:grpSpPr>
          <a:xfrm>
            <a:off x="2411760" y="4149080"/>
            <a:ext cx="2088232" cy="1008112"/>
            <a:chOff x="467544" y="1988840"/>
            <a:chExt cx="2088232" cy="1008112"/>
          </a:xfrm>
        </p:grpSpPr>
        <p:sp>
          <p:nvSpPr>
            <p:cNvPr id="10" name="9 Dikdörtgen"/>
            <p:cNvSpPr/>
            <p:nvPr/>
          </p:nvSpPr>
          <p:spPr>
            <a:xfrm>
              <a:off x="755576" y="2276872"/>
              <a:ext cx="1800200" cy="72008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" name="10 Oval"/>
            <p:cNvSpPr/>
            <p:nvPr/>
          </p:nvSpPr>
          <p:spPr>
            <a:xfrm>
              <a:off x="467544" y="1988840"/>
              <a:ext cx="576064" cy="5760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2" name="11 Metin kutusu"/>
            <p:cNvSpPr txBox="1"/>
            <p:nvPr/>
          </p:nvSpPr>
          <p:spPr>
            <a:xfrm>
              <a:off x="467544" y="1988840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200" b="1" i="1" dirty="0" smtClean="0">
                  <a:solidFill>
                    <a:schemeClr val="bg1"/>
                  </a:solidFill>
                </a:rPr>
                <a:t>12</a:t>
              </a:r>
              <a:endParaRPr lang="tr-TR" sz="3200" b="1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12 Grup"/>
          <p:cNvGrpSpPr/>
          <p:nvPr/>
        </p:nvGrpSpPr>
        <p:grpSpPr>
          <a:xfrm>
            <a:off x="323528" y="1844824"/>
            <a:ext cx="2088232" cy="1008112"/>
            <a:chOff x="467544" y="1988840"/>
            <a:chExt cx="2088232" cy="1008112"/>
          </a:xfrm>
        </p:grpSpPr>
        <p:sp>
          <p:nvSpPr>
            <p:cNvPr id="14" name="13 Dikdörtgen"/>
            <p:cNvSpPr/>
            <p:nvPr/>
          </p:nvSpPr>
          <p:spPr>
            <a:xfrm>
              <a:off x="755576" y="2276872"/>
              <a:ext cx="1800200" cy="72008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5" name="14 Oval"/>
            <p:cNvSpPr/>
            <p:nvPr/>
          </p:nvSpPr>
          <p:spPr>
            <a:xfrm>
              <a:off x="467544" y="1988840"/>
              <a:ext cx="576064" cy="5760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6" name="15 Metin kutusu"/>
            <p:cNvSpPr txBox="1"/>
            <p:nvPr/>
          </p:nvSpPr>
          <p:spPr>
            <a:xfrm>
              <a:off x="539552" y="1988840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200" b="1" i="1" dirty="0" smtClean="0">
                  <a:solidFill>
                    <a:schemeClr val="bg1"/>
                  </a:solidFill>
                </a:rPr>
                <a:t>1</a:t>
              </a:r>
              <a:endParaRPr lang="tr-TR" sz="3200" b="1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16 Grup"/>
          <p:cNvGrpSpPr/>
          <p:nvPr/>
        </p:nvGrpSpPr>
        <p:grpSpPr>
          <a:xfrm>
            <a:off x="2411760" y="5301208"/>
            <a:ext cx="2088232" cy="1008112"/>
            <a:chOff x="467544" y="1988840"/>
            <a:chExt cx="2088232" cy="1008112"/>
          </a:xfrm>
        </p:grpSpPr>
        <p:sp>
          <p:nvSpPr>
            <p:cNvPr id="18" name="17 Dikdörtgen"/>
            <p:cNvSpPr/>
            <p:nvPr/>
          </p:nvSpPr>
          <p:spPr>
            <a:xfrm>
              <a:off x="755576" y="2276872"/>
              <a:ext cx="1800200" cy="72008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9" name="18 Oval"/>
            <p:cNvSpPr/>
            <p:nvPr/>
          </p:nvSpPr>
          <p:spPr>
            <a:xfrm>
              <a:off x="467544" y="1988840"/>
              <a:ext cx="576064" cy="5760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0" name="19 Metin kutusu"/>
            <p:cNvSpPr txBox="1"/>
            <p:nvPr/>
          </p:nvSpPr>
          <p:spPr>
            <a:xfrm>
              <a:off x="539552" y="1988840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tr-TR" sz="3200" b="1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20 Grup"/>
          <p:cNvGrpSpPr/>
          <p:nvPr/>
        </p:nvGrpSpPr>
        <p:grpSpPr>
          <a:xfrm>
            <a:off x="2411760" y="2996952"/>
            <a:ext cx="2088232" cy="1008112"/>
            <a:chOff x="467544" y="1988840"/>
            <a:chExt cx="2088232" cy="1008112"/>
          </a:xfrm>
        </p:grpSpPr>
        <p:sp>
          <p:nvSpPr>
            <p:cNvPr id="22" name="21 Dikdörtgen"/>
            <p:cNvSpPr/>
            <p:nvPr/>
          </p:nvSpPr>
          <p:spPr>
            <a:xfrm>
              <a:off x="755576" y="2276872"/>
              <a:ext cx="1800200" cy="72008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3" name="22 Oval"/>
            <p:cNvSpPr/>
            <p:nvPr/>
          </p:nvSpPr>
          <p:spPr>
            <a:xfrm>
              <a:off x="467544" y="1988840"/>
              <a:ext cx="576064" cy="5760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4" name="23 Metin kutusu"/>
            <p:cNvSpPr txBox="1"/>
            <p:nvPr/>
          </p:nvSpPr>
          <p:spPr>
            <a:xfrm>
              <a:off x="467544" y="1988840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200" b="1" i="1" dirty="0" smtClean="0">
                  <a:solidFill>
                    <a:schemeClr val="bg1"/>
                  </a:solidFill>
                </a:rPr>
                <a:t>10</a:t>
              </a:r>
              <a:endParaRPr lang="tr-TR" sz="3200" b="1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24 Grup"/>
          <p:cNvGrpSpPr/>
          <p:nvPr/>
        </p:nvGrpSpPr>
        <p:grpSpPr>
          <a:xfrm>
            <a:off x="4499992" y="5301208"/>
            <a:ext cx="2088232" cy="1008112"/>
            <a:chOff x="467544" y="1988840"/>
            <a:chExt cx="2088232" cy="1008112"/>
          </a:xfrm>
        </p:grpSpPr>
        <p:sp>
          <p:nvSpPr>
            <p:cNvPr id="26" name="25 Dikdörtgen"/>
            <p:cNvSpPr/>
            <p:nvPr/>
          </p:nvSpPr>
          <p:spPr>
            <a:xfrm>
              <a:off x="755576" y="2276872"/>
              <a:ext cx="1800200" cy="72008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7" name="26 Oval"/>
            <p:cNvSpPr/>
            <p:nvPr/>
          </p:nvSpPr>
          <p:spPr>
            <a:xfrm>
              <a:off x="467544" y="1988840"/>
              <a:ext cx="576064" cy="5760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8" name="27 Metin kutusu"/>
            <p:cNvSpPr txBox="1"/>
            <p:nvPr/>
          </p:nvSpPr>
          <p:spPr>
            <a:xfrm>
              <a:off x="539552" y="1988840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tr-TR" sz="3200" b="1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28 Grup"/>
          <p:cNvGrpSpPr/>
          <p:nvPr/>
        </p:nvGrpSpPr>
        <p:grpSpPr>
          <a:xfrm>
            <a:off x="4499992" y="4149080"/>
            <a:ext cx="2088232" cy="1008112"/>
            <a:chOff x="467544" y="1988840"/>
            <a:chExt cx="2088232" cy="1008112"/>
          </a:xfrm>
        </p:grpSpPr>
        <p:sp>
          <p:nvSpPr>
            <p:cNvPr id="30" name="29 Dikdörtgen"/>
            <p:cNvSpPr/>
            <p:nvPr/>
          </p:nvSpPr>
          <p:spPr>
            <a:xfrm>
              <a:off x="755576" y="2276872"/>
              <a:ext cx="1800200" cy="72008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1" name="30 Oval"/>
            <p:cNvSpPr/>
            <p:nvPr/>
          </p:nvSpPr>
          <p:spPr>
            <a:xfrm>
              <a:off x="467544" y="1988840"/>
              <a:ext cx="576064" cy="5760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2" name="31 Metin kutusu"/>
            <p:cNvSpPr txBox="1"/>
            <p:nvPr/>
          </p:nvSpPr>
          <p:spPr>
            <a:xfrm>
              <a:off x="467544" y="1988840"/>
              <a:ext cx="8640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200" b="1" i="1" dirty="0" smtClean="0">
                  <a:solidFill>
                    <a:schemeClr val="bg1"/>
                  </a:solidFill>
                </a:rPr>
                <a:t>13</a:t>
              </a:r>
              <a:endParaRPr lang="tr-TR" sz="3200" b="1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32 Grup"/>
          <p:cNvGrpSpPr/>
          <p:nvPr/>
        </p:nvGrpSpPr>
        <p:grpSpPr>
          <a:xfrm>
            <a:off x="4499992" y="2996952"/>
            <a:ext cx="2088232" cy="1008112"/>
            <a:chOff x="467544" y="1988840"/>
            <a:chExt cx="2088232" cy="1008112"/>
          </a:xfrm>
        </p:grpSpPr>
        <p:sp>
          <p:nvSpPr>
            <p:cNvPr id="34" name="33 Dikdörtgen"/>
            <p:cNvSpPr/>
            <p:nvPr/>
          </p:nvSpPr>
          <p:spPr>
            <a:xfrm>
              <a:off x="755576" y="2276872"/>
              <a:ext cx="1800200" cy="72008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5" name="34 Oval"/>
            <p:cNvSpPr/>
            <p:nvPr/>
          </p:nvSpPr>
          <p:spPr>
            <a:xfrm>
              <a:off x="467544" y="1988840"/>
              <a:ext cx="576064" cy="5760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6" name="35 Metin kutusu"/>
            <p:cNvSpPr txBox="1"/>
            <p:nvPr/>
          </p:nvSpPr>
          <p:spPr>
            <a:xfrm>
              <a:off x="467544" y="1988840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200" b="1" i="1" dirty="0" smtClean="0">
                  <a:solidFill>
                    <a:schemeClr val="bg1"/>
                  </a:solidFill>
                </a:rPr>
                <a:t>11</a:t>
              </a:r>
              <a:endParaRPr lang="tr-TR" sz="3200" b="1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36 Grup"/>
          <p:cNvGrpSpPr/>
          <p:nvPr/>
        </p:nvGrpSpPr>
        <p:grpSpPr>
          <a:xfrm>
            <a:off x="4499992" y="1844824"/>
            <a:ext cx="2088232" cy="1008112"/>
            <a:chOff x="467544" y="1988840"/>
            <a:chExt cx="2088232" cy="1008112"/>
          </a:xfrm>
        </p:grpSpPr>
        <p:sp>
          <p:nvSpPr>
            <p:cNvPr id="38" name="37 Dikdörtgen"/>
            <p:cNvSpPr/>
            <p:nvPr/>
          </p:nvSpPr>
          <p:spPr>
            <a:xfrm>
              <a:off x="755576" y="2276872"/>
              <a:ext cx="1800200" cy="72008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9" name="38 Oval"/>
            <p:cNvSpPr/>
            <p:nvPr/>
          </p:nvSpPr>
          <p:spPr>
            <a:xfrm>
              <a:off x="467544" y="1988840"/>
              <a:ext cx="576064" cy="5760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0" name="39 Metin kutusu"/>
            <p:cNvSpPr txBox="1"/>
            <p:nvPr/>
          </p:nvSpPr>
          <p:spPr>
            <a:xfrm>
              <a:off x="539552" y="1988840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200" b="1" i="1" dirty="0" smtClean="0">
                  <a:solidFill>
                    <a:schemeClr val="bg1"/>
                  </a:solidFill>
                </a:rPr>
                <a:t>9</a:t>
              </a:r>
              <a:endParaRPr lang="tr-TR" sz="3200" b="1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40 Grup"/>
          <p:cNvGrpSpPr/>
          <p:nvPr/>
        </p:nvGrpSpPr>
        <p:grpSpPr>
          <a:xfrm>
            <a:off x="6588224" y="5301208"/>
            <a:ext cx="2088232" cy="1008112"/>
            <a:chOff x="467544" y="1988840"/>
            <a:chExt cx="2088232" cy="1008112"/>
          </a:xfrm>
        </p:grpSpPr>
        <p:sp>
          <p:nvSpPr>
            <p:cNvPr id="42" name="41 Dikdörtgen"/>
            <p:cNvSpPr/>
            <p:nvPr/>
          </p:nvSpPr>
          <p:spPr>
            <a:xfrm>
              <a:off x="755576" y="2276872"/>
              <a:ext cx="1800200" cy="72008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3" name="42 Oval"/>
            <p:cNvSpPr/>
            <p:nvPr/>
          </p:nvSpPr>
          <p:spPr>
            <a:xfrm>
              <a:off x="467544" y="1988840"/>
              <a:ext cx="576064" cy="5760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4" name="43 Metin kutusu"/>
            <p:cNvSpPr txBox="1"/>
            <p:nvPr/>
          </p:nvSpPr>
          <p:spPr>
            <a:xfrm>
              <a:off x="539552" y="1988840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200" b="1" i="1" dirty="0" smtClean="0">
                  <a:solidFill>
                    <a:schemeClr val="bg1"/>
                  </a:solidFill>
                </a:rPr>
                <a:t>5</a:t>
              </a:r>
              <a:endParaRPr lang="tr-TR" sz="3200" b="1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44 Grup"/>
          <p:cNvGrpSpPr/>
          <p:nvPr/>
        </p:nvGrpSpPr>
        <p:grpSpPr>
          <a:xfrm>
            <a:off x="6588224" y="4149080"/>
            <a:ext cx="2088232" cy="1008112"/>
            <a:chOff x="467544" y="1988840"/>
            <a:chExt cx="2088232" cy="1008112"/>
          </a:xfrm>
        </p:grpSpPr>
        <p:sp>
          <p:nvSpPr>
            <p:cNvPr id="46" name="45 Dikdörtgen"/>
            <p:cNvSpPr/>
            <p:nvPr/>
          </p:nvSpPr>
          <p:spPr>
            <a:xfrm>
              <a:off x="755576" y="2276872"/>
              <a:ext cx="1800200" cy="72008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7" name="46 Oval"/>
            <p:cNvSpPr/>
            <p:nvPr/>
          </p:nvSpPr>
          <p:spPr>
            <a:xfrm>
              <a:off x="467544" y="1988840"/>
              <a:ext cx="576064" cy="5760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8" name="47 Metin kutusu"/>
            <p:cNvSpPr txBox="1"/>
            <p:nvPr/>
          </p:nvSpPr>
          <p:spPr>
            <a:xfrm>
              <a:off x="539552" y="1988840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200" b="1" i="1" dirty="0" smtClean="0">
                  <a:solidFill>
                    <a:schemeClr val="bg1"/>
                  </a:solidFill>
                </a:rPr>
                <a:t>6</a:t>
              </a:r>
              <a:endParaRPr lang="tr-TR" sz="3200" b="1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9" name="48 Grup"/>
          <p:cNvGrpSpPr/>
          <p:nvPr/>
        </p:nvGrpSpPr>
        <p:grpSpPr>
          <a:xfrm>
            <a:off x="6588224" y="2996952"/>
            <a:ext cx="2088232" cy="1008112"/>
            <a:chOff x="467544" y="1988840"/>
            <a:chExt cx="2088232" cy="1008112"/>
          </a:xfrm>
        </p:grpSpPr>
        <p:sp>
          <p:nvSpPr>
            <p:cNvPr id="50" name="49 Dikdörtgen"/>
            <p:cNvSpPr/>
            <p:nvPr/>
          </p:nvSpPr>
          <p:spPr>
            <a:xfrm>
              <a:off x="755576" y="2276872"/>
              <a:ext cx="1800200" cy="72008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51" name="50 Oval"/>
            <p:cNvSpPr/>
            <p:nvPr/>
          </p:nvSpPr>
          <p:spPr>
            <a:xfrm>
              <a:off x="467544" y="1988840"/>
              <a:ext cx="576064" cy="5760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52" name="51 Metin kutusu"/>
            <p:cNvSpPr txBox="1"/>
            <p:nvPr/>
          </p:nvSpPr>
          <p:spPr>
            <a:xfrm>
              <a:off x="539552" y="1988840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200" b="1" i="1" dirty="0" smtClean="0">
                  <a:solidFill>
                    <a:schemeClr val="bg1"/>
                  </a:solidFill>
                </a:rPr>
                <a:t>7</a:t>
              </a:r>
              <a:endParaRPr lang="tr-TR" sz="3200" b="1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52 Grup"/>
          <p:cNvGrpSpPr/>
          <p:nvPr/>
        </p:nvGrpSpPr>
        <p:grpSpPr>
          <a:xfrm>
            <a:off x="6588224" y="1844824"/>
            <a:ext cx="2088232" cy="1008112"/>
            <a:chOff x="467544" y="1988840"/>
            <a:chExt cx="2088232" cy="1008112"/>
          </a:xfrm>
        </p:grpSpPr>
        <p:sp>
          <p:nvSpPr>
            <p:cNvPr id="54" name="53 Dikdörtgen"/>
            <p:cNvSpPr/>
            <p:nvPr/>
          </p:nvSpPr>
          <p:spPr>
            <a:xfrm>
              <a:off x="755576" y="2276872"/>
              <a:ext cx="1800200" cy="72008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55" name="54 Oval"/>
            <p:cNvSpPr/>
            <p:nvPr/>
          </p:nvSpPr>
          <p:spPr>
            <a:xfrm>
              <a:off x="467544" y="1988840"/>
              <a:ext cx="576064" cy="5760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56" name="55 Metin kutusu"/>
            <p:cNvSpPr txBox="1"/>
            <p:nvPr/>
          </p:nvSpPr>
          <p:spPr>
            <a:xfrm>
              <a:off x="539552" y="1988840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tr-TR" sz="3200" b="1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7" name="56 Grup"/>
          <p:cNvGrpSpPr/>
          <p:nvPr/>
        </p:nvGrpSpPr>
        <p:grpSpPr>
          <a:xfrm>
            <a:off x="323528" y="4149080"/>
            <a:ext cx="2088232" cy="1008112"/>
            <a:chOff x="467544" y="1988840"/>
            <a:chExt cx="2088232" cy="1008112"/>
          </a:xfrm>
        </p:grpSpPr>
        <p:sp>
          <p:nvSpPr>
            <p:cNvPr id="58" name="57 Dikdörtgen"/>
            <p:cNvSpPr/>
            <p:nvPr/>
          </p:nvSpPr>
          <p:spPr>
            <a:xfrm>
              <a:off x="755576" y="2276872"/>
              <a:ext cx="1800200" cy="72008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59" name="58 Oval"/>
            <p:cNvSpPr/>
            <p:nvPr/>
          </p:nvSpPr>
          <p:spPr>
            <a:xfrm>
              <a:off x="467544" y="1988840"/>
              <a:ext cx="576064" cy="5760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60" name="59 Metin kutusu"/>
            <p:cNvSpPr txBox="1"/>
            <p:nvPr/>
          </p:nvSpPr>
          <p:spPr>
            <a:xfrm>
              <a:off x="539552" y="1988840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200" b="1" i="1" dirty="0" smtClean="0">
                  <a:solidFill>
                    <a:schemeClr val="bg1"/>
                  </a:solidFill>
                </a:rPr>
                <a:t>3</a:t>
              </a:r>
              <a:endParaRPr lang="tr-TR" sz="3200" b="1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1" name="60 Grup"/>
          <p:cNvGrpSpPr/>
          <p:nvPr/>
        </p:nvGrpSpPr>
        <p:grpSpPr>
          <a:xfrm>
            <a:off x="323528" y="5301208"/>
            <a:ext cx="2088232" cy="1008112"/>
            <a:chOff x="467544" y="1988840"/>
            <a:chExt cx="2088232" cy="1008112"/>
          </a:xfrm>
        </p:grpSpPr>
        <p:sp>
          <p:nvSpPr>
            <p:cNvPr id="62" name="61 Dikdörtgen"/>
            <p:cNvSpPr/>
            <p:nvPr/>
          </p:nvSpPr>
          <p:spPr>
            <a:xfrm>
              <a:off x="755576" y="2276872"/>
              <a:ext cx="1800200" cy="72008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63" name="62 Oval"/>
            <p:cNvSpPr/>
            <p:nvPr/>
          </p:nvSpPr>
          <p:spPr>
            <a:xfrm>
              <a:off x="467544" y="1988840"/>
              <a:ext cx="576064" cy="5760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64" name="63 Metin kutusu"/>
            <p:cNvSpPr txBox="1"/>
            <p:nvPr/>
          </p:nvSpPr>
          <p:spPr>
            <a:xfrm>
              <a:off x="539552" y="1988840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200" b="1" i="1" dirty="0" smtClean="0">
                  <a:solidFill>
                    <a:schemeClr val="bg1"/>
                  </a:solidFill>
                </a:rPr>
                <a:t>4</a:t>
              </a:r>
              <a:endParaRPr lang="tr-TR" sz="3200" b="1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64 Grup"/>
          <p:cNvGrpSpPr/>
          <p:nvPr/>
        </p:nvGrpSpPr>
        <p:grpSpPr>
          <a:xfrm>
            <a:off x="323528" y="2924944"/>
            <a:ext cx="2088232" cy="1008112"/>
            <a:chOff x="467544" y="1988840"/>
            <a:chExt cx="2088232" cy="1008112"/>
          </a:xfrm>
        </p:grpSpPr>
        <p:sp>
          <p:nvSpPr>
            <p:cNvPr id="66" name="65 Dikdörtgen"/>
            <p:cNvSpPr/>
            <p:nvPr/>
          </p:nvSpPr>
          <p:spPr>
            <a:xfrm>
              <a:off x="755576" y="2276872"/>
              <a:ext cx="1800200" cy="72008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67" name="66 Oval"/>
            <p:cNvSpPr/>
            <p:nvPr/>
          </p:nvSpPr>
          <p:spPr>
            <a:xfrm>
              <a:off x="467544" y="1988840"/>
              <a:ext cx="576064" cy="5760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68" name="67 Metin kutusu"/>
            <p:cNvSpPr txBox="1"/>
            <p:nvPr/>
          </p:nvSpPr>
          <p:spPr>
            <a:xfrm>
              <a:off x="539552" y="1988840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200" b="1" i="1" dirty="0" smtClean="0">
                  <a:solidFill>
                    <a:schemeClr val="bg1"/>
                  </a:solidFill>
                </a:rPr>
                <a:t>2</a:t>
              </a:r>
              <a:endParaRPr lang="tr-TR" sz="32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9" name="68 Metin kutusu"/>
          <p:cNvSpPr txBox="1"/>
          <p:nvPr/>
        </p:nvSpPr>
        <p:spPr>
          <a:xfrm>
            <a:off x="755576" y="227687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</a:rPr>
              <a:t>Üst Hedef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70" name="69 Metin kutusu"/>
          <p:cNvSpPr txBox="1"/>
          <p:nvPr/>
        </p:nvSpPr>
        <p:spPr>
          <a:xfrm>
            <a:off x="611560" y="3356992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</a:rPr>
              <a:t>Proje Amacı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71" name="70 Metin kutusu"/>
          <p:cNvSpPr txBox="1"/>
          <p:nvPr/>
        </p:nvSpPr>
        <p:spPr>
          <a:xfrm>
            <a:off x="755576" y="458112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</a:rPr>
              <a:t>Sonuçlar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72" name="71 Metin kutusu"/>
          <p:cNvSpPr txBox="1"/>
          <p:nvPr/>
        </p:nvSpPr>
        <p:spPr>
          <a:xfrm>
            <a:off x="755576" y="5733256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</a:rPr>
              <a:t>Faaliyetler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73" name="72 Metin kutusu"/>
          <p:cNvSpPr txBox="1"/>
          <p:nvPr/>
        </p:nvSpPr>
        <p:spPr>
          <a:xfrm>
            <a:off x="2771800" y="2276872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</a:rPr>
              <a:t>Göstergeler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74" name="73 Metin kutusu"/>
          <p:cNvSpPr txBox="1"/>
          <p:nvPr/>
        </p:nvSpPr>
        <p:spPr>
          <a:xfrm>
            <a:off x="4860032" y="2204864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</a:rPr>
              <a:t>Doğrulama Kaynakları</a:t>
            </a:r>
            <a:endParaRPr lang="tr-TR" sz="1600" b="1" dirty="0">
              <a:solidFill>
                <a:schemeClr val="bg1"/>
              </a:solidFill>
            </a:endParaRPr>
          </a:p>
        </p:txBody>
      </p:sp>
      <p:sp>
        <p:nvSpPr>
          <p:cNvPr id="75" name="74 Metin kutusu"/>
          <p:cNvSpPr txBox="1"/>
          <p:nvPr/>
        </p:nvSpPr>
        <p:spPr>
          <a:xfrm>
            <a:off x="6948264" y="2276872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</a:rPr>
              <a:t>Varsayımlar</a:t>
            </a:r>
            <a:endParaRPr lang="tr-T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İzleme ve Değerlendirme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390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tr-TR" dirty="0" smtClean="0">
                <a:latin typeface="Comic Sans MS" pitchFamily="66" charset="0"/>
              </a:rPr>
              <a:t>Politika analizi ve </a:t>
            </a:r>
            <a:r>
              <a:rPr lang="tr-TR" dirty="0" err="1" smtClean="0">
                <a:latin typeface="Comic Sans MS" pitchFamily="66" charset="0"/>
              </a:rPr>
              <a:t>formulasyonu</a:t>
            </a:r>
            <a:r>
              <a:rPr lang="tr-TR" dirty="0" smtClean="0">
                <a:latin typeface="Comic Sans MS" pitchFamily="66" charset="0"/>
              </a:rPr>
              <a:t> etkiler</a:t>
            </a:r>
          </a:p>
          <a:p>
            <a:pPr marL="72390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tr-TR" dirty="0" smtClean="0">
                <a:latin typeface="Comic Sans MS" pitchFamily="66" charset="0"/>
              </a:rPr>
              <a:t> Kaynak tahsisi ve bütçe sürecini iyileştir</a:t>
            </a:r>
          </a:p>
          <a:p>
            <a:pPr marL="72390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tr-TR" dirty="0" smtClean="0">
                <a:latin typeface="Comic Sans MS" pitchFamily="66" charset="0"/>
              </a:rPr>
              <a:t> Yatırım programlarını ve projelerini iyileştirir</a:t>
            </a:r>
          </a:p>
          <a:p>
            <a:pPr marL="72390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tr-TR" dirty="0" smtClean="0">
                <a:latin typeface="Comic Sans MS" pitchFamily="66" charset="0"/>
              </a:rPr>
              <a:t> Bürokratik ve kurumsal yapıyı geliştirir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İD ne değildir?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390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tr-TR" dirty="0" smtClean="0">
                <a:latin typeface="Comic Sans MS" pitchFamily="66" charset="0"/>
              </a:rPr>
              <a:t>Müfettişlik</a:t>
            </a:r>
          </a:p>
          <a:p>
            <a:pPr marL="72390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tr-TR" dirty="0" smtClean="0">
                <a:latin typeface="Comic Sans MS" pitchFamily="66" charset="0"/>
              </a:rPr>
              <a:t> Hata bulma</a:t>
            </a:r>
          </a:p>
          <a:p>
            <a:pPr marL="72390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tr-TR" dirty="0" smtClean="0">
                <a:latin typeface="Comic Sans MS" pitchFamily="66" charset="0"/>
              </a:rPr>
              <a:t> Denetleme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Proje Kavramı</a:t>
            </a:r>
            <a:endParaRPr lang="tr-TR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964087" y="3577534"/>
            <a:ext cx="6912768" cy="501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Planlanmış faaliyetler topluluğu	[faaliyet]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41" y="4379891"/>
            <a:ext cx="950066" cy="895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95" y="2428752"/>
            <a:ext cx="1135011" cy="831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C:\Users\ufukkirmizi\AppData\Local\Microsoft\Windows\Temporary Internet Files\Low\Content.IE5\OBNXDGT8\MC90044039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41" y="5333129"/>
            <a:ext cx="836379" cy="83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Program Files (x86)\Microsoft Office\MEDIA\CAGCAT10\j0199549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47" y="3407487"/>
            <a:ext cx="835305" cy="89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etin kutusu 7"/>
          <p:cNvSpPr txBox="1"/>
          <p:nvPr/>
        </p:nvSpPr>
        <p:spPr>
          <a:xfrm>
            <a:off x="1993298" y="4552220"/>
            <a:ext cx="6854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sz="2800" dirty="0">
                <a:solidFill>
                  <a:schemeClr val="bg1"/>
                </a:solidFill>
              </a:rPr>
              <a:t>Belirli bir süre içinde	</a:t>
            </a:r>
            <a:r>
              <a:rPr lang="tr-TR" sz="2800" dirty="0" smtClean="0">
                <a:solidFill>
                  <a:schemeClr val="bg1"/>
                </a:solidFill>
              </a:rPr>
              <a:t>	[</a:t>
            </a:r>
            <a:r>
              <a:rPr lang="tr-TR" sz="2800" dirty="0">
                <a:solidFill>
                  <a:schemeClr val="bg1"/>
                </a:solidFill>
              </a:rPr>
              <a:t>zaman</a:t>
            </a:r>
            <a:r>
              <a:rPr lang="tr-TR" sz="2800" dirty="0" smtClean="0">
                <a:solidFill>
                  <a:schemeClr val="bg1"/>
                </a:solidFill>
              </a:rPr>
              <a:t>]</a:t>
            </a:r>
            <a:endParaRPr lang="tr-TR" sz="2800" dirty="0"/>
          </a:p>
        </p:txBody>
      </p:sp>
      <p:sp>
        <p:nvSpPr>
          <p:cNvPr id="9" name="Dikdörtgen 8"/>
          <p:cNvSpPr/>
          <p:nvPr/>
        </p:nvSpPr>
        <p:spPr>
          <a:xfrm>
            <a:off x="1987072" y="5554060"/>
            <a:ext cx="7043198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defRPr/>
            </a:pPr>
            <a:r>
              <a:rPr lang="tr-TR" sz="2800" dirty="0">
                <a:solidFill>
                  <a:prstClr val="white"/>
                </a:solidFill>
              </a:rPr>
              <a:t>Belirli bir bütçe ile </a:t>
            </a:r>
            <a:r>
              <a:rPr lang="tr-TR" sz="2800" dirty="0" smtClean="0">
                <a:solidFill>
                  <a:prstClr val="white"/>
                </a:solidFill>
              </a:rPr>
              <a:t>			[</a:t>
            </a:r>
            <a:r>
              <a:rPr lang="tr-TR" sz="2800" dirty="0">
                <a:solidFill>
                  <a:prstClr val="white"/>
                </a:solidFill>
              </a:rPr>
              <a:t>finansman</a:t>
            </a:r>
            <a:r>
              <a:rPr lang="tr-TR" sz="2800" dirty="0" smtClean="0">
                <a:solidFill>
                  <a:prstClr val="white"/>
                </a:solidFill>
              </a:rPr>
              <a:t>]</a:t>
            </a:r>
            <a:endParaRPr lang="tr-TR" sz="2800" dirty="0">
              <a:solidFill>
                <a:prstClr val="white"/>
              </a:solidFill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1962466" y="2615009"/>
            <a:ext cx="6176436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defRPr/>
            </a:pPr>
            <a:r>
              <a:rPr lang="tr-TR" sz="2800" dirty="0">
                <a:solidFill>
                  <a:prstClr val="white"/>
                </a:solidFill>
              </a:rPr>
              <a:t>Belli hedeflere ulaşmak için	[hedef]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Etkin bir İD için: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2390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tr-TR" dirty="0" smtClean="0">
                <a:latin typeface="Comic Sans MS" pitchFamily="66" charset="0"/>
              </a:rPr>
              <a:t>Proje yada programlar için ölçülebilir ve net ifade edilmiş hedefler</a:t>
            </a:r>
          </a:p>
          <a:p>
            <a:pPr marL="72390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tr-TR" dirty="0" smtClean="0">
                <a:latin typeface="Comic Sans MS" pitchFamily="66" charset="0"/>
              </a:rPr>
              <a:t> Başarı göstergeleri ve doğrulama araçları</a:t>
            </a:r>
          </a:p>
          <a:p>
            <a:pPr marL="72390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tr-TR" dirty="0" smtClean="0">
                <a:latin typeface="Comic Sans MS" pitchFamily="66" charset="0"/>
              </a:rPr>
              <a:t> Veri toplama araçları</a:t>
            </a:r>
          </a:p>
          <a:p>
            <a:pPr marL="72390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tr-TR" dirty="0" smtClean="0">
                <a:latin typeface="Comic Sans MS" pitchFamily="66" charset="0"/>
              </a:rPr>
              <a:t> İD organizasyonu – kurumsal düzenlemeler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İzleme Nedir?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tr-TR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tr-TR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tr-TR" dirty="0" smtClean="0">
                <a:latin typeface="Comic Sans MS" pitchFamily="66" charset="0"/>
              </a:rPr>
              <a:t>Uygulanmakta olan bir projenin değerlendirilmesi amacıyla, iş akımı (iş planı) ile proje girdi ve çıktılarının plana uygunluğu sistematik olarak gözlemlenmesi sürecidir.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İzlemede amaç nedir?</a:t>
            </a:r>
            <a:endParaRPr lang="tr-TR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771800" y="2420888"/>
            <a:ext cx="3744913" cy="523220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 sz="2800" b="1">
                <a:ln/>
                <a:solidFill>
                  <a:schemeClr val="accent3"/>
                </a:solidFill>
                <a:latin typeface="Comic Sans MS" pitchFamily="66" charset="0"/>
              </a:rPr>
              <a:t>SÜREKLİ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67544" y="5085184"/>
            <a:ext cx="2232025" cy="400110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 sz="2000" b="1">
                <a:ln/>
                <a:solidFill>
                  <a:schemeClr val="accent3"/>
                </a:solidFill>
                <a:latin typeface="Comic Sans MS" pitchFamily="66" charset="0"/>
              </a:rPr>
              <a:t>PLANLANAN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442894" y="5013747"/>
            <a:ext cx="2160587" cy="400110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 sz="2000" b="1">
                <a:ln/>
                <a:solidFill>
                  <a:schemeClr val="accent3"/>
                </a:solidFill>
                <a:latin typeface="Comic Sans MS" pitchFamily="66" charset="0"/>
              </a:rPr>
              <a:t>GERÇEKLEŞEN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275856" y="3861048"/>
            <a:ext cx="2592387" cy="400110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 sz="2000" b="1">
                <a:ln/>
                <a:solidFill>
                  <a:schemeClr val="accent3"/>
                </a:solidFill>
                <a:latin typeface="Comic Sans MS" pitchFamily="66" charset="0"/>
              </a:rPr>
              <a:t>FARK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3058344" y="5158209"/>
            <a:ext cx="3025775" cy="2159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9" name="8 Sağ Ayraç"/>
          <p:cNvSpPr/>
          <p:nvPr/>
        </p:nvSpPr>
        <p:spPr>
          <a:xfrm rot="16200000">
            <a:off x="4319972" y="1736812"/>
            <a:ext cx="504056" cy="5904656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Değerlendirme Nedir?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tr-TR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tr-TR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tr-TR" dirty="0" smtClean="0">
                <a:latin typeface="Comic Sans MS" pitchFamily="66" charset="0"/>
              </a:rPr>
              <a:t>Yürüyen yada tamamlanmış bir proje program yada politikanın uygulanmasının ve sonuçlarının olabildiğince sistematik ve objektif olarak incelenmesidir.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Değerlendirmede amaç nedir?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tr-TR" dirty="0" smtClean="0">
                <a:latin typeface="Comic Sans MS" pitchFamily="66" charset="0"/>
              </a:rPr>
              <a:t>Başarının ölçülmesi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tr-TR" dirty="0" smtClean="0">
                <a:latin typeface="Comic Sans MS" pitchFamily="66" charset="0"/>
              </a:rPr>
              <a:t> Amaçların başarılma durumunun ve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tr-TR" dirty="0" smtClean="0">
                <a:latin typeface="Comic Sans MS" pitchFamily="66" charset="0"/>
              </a:rPr>
              <a:t>    uygunluğunun belirlenmesi, etkinliğin,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tr-TR" dirty="0" smtClean="0">
                <a:latin typeface="Comic Sans MS" pitchFamily="66" charset="0"/>
              </a:rPr>
              <a:t>    etkililiğin, etkinin ve sürdürülebilirliğin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tr-TR" dirty="0" smtClean="0">
                <a:latin typeface="Comic Sans MS" pitchFamily="66" charset="0"/>
              </a:rPr>
              <a:t>    geliştirilmesi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tr-TR" dirty="0" smtClean="0">
                <a:latin typeface="Comic Sans MS" pitchFamily="66" charset="0"/>
              </a:rPr>
              <a:t> Hesap verme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tr-TR" dirty="0" smtClean="0">
                <a:latin typeface="Comic Sans MS" pitchFamily="66" charset="0"/>
              </a:rPr>
              <a:t> Öğrenme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tr-TR" dirty="0" smtClean="0">
                <a:latin typeface="Comic Sans MS" pitchFamily="66" charset="0"/>
              </a:rPr>
              <a:t> Girdilerin yeniden yönlendirilmesi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91 Dikdörtgen"/>
          <p:cNvSpPr/>
          <p:nvPr/>
        </p:nvSpPr>
        <p:spPr>
          <a:xfrm>
            <a:off x="3203848" y="1844824"/>
            <a:ext cx="2952328" cy="4176464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347864" y="274638"/>
            <a:ext cx="5338936" cy="1354162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Mantıksal Çerçeve ile</a:t>
            </a:r>
            <a:br>
              <a:rPr lang="tr-TR" dirty="0" smtClean="0"/>
            </a:br>
            <a:r>
              <a:rPr lang="tr-TR" dirty="0" smtClean="0"/>
              <a:t>İzleme ve Değerlendirme İlişkisi</a:t>
            </a:r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755576" y="1844824"/>
            <a:ext cx="288032" cy="144016"/>
          </a:xfrm>
          <a:prstGeom prst="rect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1115616" y="1844824"/>
            <a:ext cx="288032" cy="144016"/>
          </a:xfrm>
          <a:prstGeom prst="rect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Dikdörtgen"/>
          <p:cNvSpPr/>
          <p:nvPr/>
        </p:nvSpPr>
        <p:spPr>
          <a:xfrm>
            <a:off x="1475656" y="1844824"/>
            <a:ext cx="288032" cy="144016"/>
          </a:xfrm>
          <a:prstGeom prst="rect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755576" y="2060848"/>
            <a:ext cx="288032" cy="144016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1115616" y="2060848"/>
            <a:ext cx="288032" cy="144016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Dikdörtgen"/>
          <p:cNvSpPr/>
          <p:nvPr/>
        </p:nvSpPr>
        <p:spPr>
          <a:xfrm>
            <a:off x="1475656" y="2060848"/>
            <a:ext cx="288032" cy="144016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Dikdörtgen"/>
          <p:cNvSpPr/>
          <p:nvPr/>
        </p:nvSpPr>
        <p:spPr>
          <a:xfrm>
            <a:off x="1835696" y="2060848"/>
            <a:ext cx="288032" cy="144016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755576" y="2276872"/>
            <a:ext cx="288032" cy="144016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Dikdörtgen"/>
          <p:cNvSpPr/>
          <p:nvPr/>
        </p:nvSpPr>
        <p:spPr>
          <a:xfrm>
            <a:off x="1115616" y="2276872"/>
            <a:ext cx="288032" cy="144016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Dikdörtgen"/>
          <p:cNvSpPr/>
          <p:nvPr/>
        </p:nvSpPr>
        <p:spPr>
          <a:xfrm>
            <a:off x="1475656" y="2276872"/>
            <a:ext cx="288032" cy="144016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13 Dikdörtgen"/>
          <p:cNvSpPr/>
          <p:nvPr/>
        </p:nvSpPr>
        <p:spPr>
          <a:xfrm>
            <a:off x="1835696" y="2276872"/>
            <a:ext cx="288032" cy="144016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14 Dikdörtgen"/>
          <p:cNvSpPr/>
          <p:nvPr/>
        </p:nvSpPr>
        <p:spPr>
          <a:xfrm>
            <a:off x="755576" y="2492896"/>
            <a:ext cx="288032" cy="144016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15 Dikdörtgen"/>
          <p:cNvSpPr/>
          <p:nvPr/>
        </p:nvSpPr>
        <p:spPr>
          <a:xfrm>
            <a:off x="1115616" y="2492896"/>
            <a:ext cx="288032" cy="144016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16 Dikdörtgen"/>
          <p:cNvSpPr/>
          <p:nvPr/>
        </p:nvSpPr>
        <p:spPr>
          <a:xfrm>
            <a:off x="1475656" y="2492896"/>
            <a:ext cx="288032" cy="144016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17 Dikdörtgen"/>
          <p:cNvSpPr/>
          <p:nvPr/>
        </p:nvSpPr>
        <p:spPr>
          <a:xfrm>
            <a:off x="1835696" y="2492896"/>
            <a:ext cx="288032" cy="144016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18 Dikdörtgen"/>
          <p:cNvSpPr/>
          <p:nvPr/>
        </p:nvSpPr>
        <p:spPr>
          <a:xfrm>
            <a:off x="1835696" y="2708920"/>
            <a:ext cx="288032" cy="144016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30 Dikdörtgen"/>
          <p:cNvSpPr/>
          <p:nvPr/>
        </p:nvSpPr>
        <p:spPr>
          <a:xfrm>
            <a:off x="755576" y="2924944"/>
            <a:ext cx="288032" cy="144016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31 Dikdörtgen"/>
          <p:cNvSpPr/>
          <p:nvPr/>
        </p:nvSpPr>
        <p:spPr>
          <a:xfrm>
            <a:off x="1115616" y="2924944"/>
            <a:ext cx="288032" cy="144016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32 Dikdörtgen"/>
          <p:cNvSpPr/>
          <p:nvPr/>
        </p:nvSpPr>
        <p:spPr>
          <a:xfrm>
            <a:off x="1475656" y="2924944"/>
            <a:ext cx="288032" cy="144016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4" name="33 Dikdörtgen"/>
          <p:cNvSpPr/>
          <p:nvPr/>
        </p:nvSpPr>
        <p:spPr>
          <a:xfrm>
            <a:off x="755576" y="3140968"/>
            <a:ext cx="288032" cy="144016"/>
          </a:xfrm>
          <a:prstGeom prst="rect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5" name="34 Dikdörtgen"/>
          <p:cNvSpPr/>
          <p:nvPr/>
        </p:nvSpPr>
        <p:spPr>
          <a:xfrm>
            <a:off x="1115616" y="3140968"/>
            <a:ext cx="288032" cy="144016"/>
          </a:xfrm>
          <a:prstGeom prst="rect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6" name="35 Dikdörtgen"/>
          <p:cNvSpPr/>
          <p:nvPr/>
        </p:nvSpPr>
        <p:spPr>
          <a:xfrm>
            <a:off x="1475656" y="3140968"/>
            <a:ext cx="288032" cy="144016"/>
          </a:xfrm>
          <a:prstGeom prst="rect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36 Dikdörtgen"/>
          <p:cNvSpPr/>
          <p:nvPr/>
        </p:nvSpPr>
        <p:spPr>
          <a:xfrm>
            <a:off x="1835696" y="3140968"/>
            <a:ext cx="288032" cy="144016"/>
          </a:xfrm>
          <a:prstGeom prst="rect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8" name="37 Dikdörtgen"/>
          <p:cNvSpPr/>
          <p:nvPr/>
        </p:nvSpPr>
        <p:spPr>
          <a:xfrm>
            <a:off x="755576" y="3356992"/>
            <a:ext cx="288032" cy="144016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9" name="38 Dikdörtgen"/>
          <p:cNvSpPr/>
          <p:nvPr/>
        </p:nvSpPr>
        <p:spPr>
          <a:xfrm>
            <a:off x="1115616" y="3356992"/>
            <a:ext cx="288032" cy="144016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0" name="39 Dikdörtgen"/>
          <p:cNvSpPr/>
          <p:nvPr/>
        </p:nvSpPr>
        <p:spPr>
          <a:xfrm>
            <a:off x="1475656" y="3356992"/>
            <a:ext cx="288032" cy="144016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1" name="40 Dikdörtgen"/>
          <p:cNvSpPr/>
          <p:nvPr/>
        </p:nvSpPr>
        <p:spPr>
          <a:xfrm>
            <a:off x="1835696" y="3356992"/>
            <a:ext cx="288032" cy="144016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2" name="41 Dikdörtgen"/>
          <p:cNvSpPr/>
          <p:nvPr/>
        </p:nvSpPr>
        <p:spPr>
          <a:xfrm>
            <a:off x="755576" y="3573016"/>
            <a:ext cx="288032" cy="144016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3" name="42 Dikdörtgen"/>
          <p:cNvSpPr/>
          <p:nvPr/>
        </p:nvSpPr>
        <p:spPr>
          <a:xfrm>
            <a:off x="1115616" y="3573016"/>
            <a:ext cx="288032" cy="144016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4" name="43 Dikdörtgen"/>
          <p:cNvSpPr/>
          <p:nvPr/>
        </p:nvSpPr>
        <p:spPr>
          <a:xfrm>
            <a:off x="1475656" y="3573016"/>
            <a:ext cx="288032" cy="144016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5" name="44 Dikdörtgen"/>
          <p:cNvSpPr/>
          <p:nvPr/>
        </p:nvSpPr>
        <p:spPr>
          <a:xfrm>
            <a:off x="1835696" y="3573016"/>
            <a:ext cx="288032" cy="144016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6" name="45 Dikdörtgen"/>
          <p:cNvSpPr/>
          <p:nvPr/>
        </p:nvSpPr>
        <p:spPr>
          <a:xfrm>
            <a:off x="1835696" y="3789040"/>
            <a:ext cx="288032" cy="144016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8" name="47 Dikdörtgen"/>
          <p:cNvSpPr/>
          <p:nvPr/>
        </p:nvSpPr>
        <p:spPr>
          <a:xfrm>
            <a:off x="827584" y="5157192"/>
            <a:ext cx="288032" cy="144016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9" name="48 Dikdörtgen"/>
          <p:cNvSpPr/>
          <p:nvPr/>
        </p:nvSpPr>
        <p:spPr>
          <a:xfrm>
            <a:off x="1187624" y="5157192"/>
            <a:ext cx="288032" cy="144016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0" name="49 Dikdörtgen"/>
          <p:cNvSpPr/>
          <p:nvPr/>
        </p:nvSpPr>
        <p:spPr>
          <a:xfrm>
            <a:off x="1547664" y="5157192"/>
            <a:ext cx="288032" cy="144016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1" name="50 Dikdörtgen"/>
          <p:cNvSpPr/>
          <p:nvPr/>
        </p:nvSpPr>
        <p:spPr>
          <a:xfrm>
            <a:off x="827584" y="5373216"/>
            <a:ext cx="288032" cy="144016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2" name="51 Dikdörtgen"/>
          <p:cNvSpPr/>
          <p:nvPr/>
        </p:nvSpPr>
        <p:spPr>
          <a:xfrm>
            <a:off x="1187624" y="5373216"/>
            <a:ext cx="288032" cy="144016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3" name="52 Dikdörtgen"/>
          <p:cNvSpPr/>
          <p:nvPr/>
        </p:nvSpPr>
        <p:spPr>
          <a:xfrm>
            <a:off x="1547664" y="5373216"/>
            <a:ext cx="288032" cy="144016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4" name="53 Dikdörtgen"/>
          <p:cNvSpPr/>
          <p:nvPr/>
        </p:nvSpPr>
        <p:spPr>
          <a:xfrm>
            <a:off x="1907704" y="5373216"/>
            <a:ext cx="288032" cy="144016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5" name="54 Dikdörtgen"/>
          <p:cNvSpPr/>
          <p:nvPr/>
        </p:nvSpPr>
        <p:spPr>
          <a:xfrm>
            <a:off x="827584" y="5589240"/>
            <a:ext cx="288032" cy="144016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6" name="55 Dikdörtgen"/>
          <p:cNvSpPr/>
          <p:nvPr/>
        </p:nvSpPr>
        <p:spPr>
          <a:xfrm>
            <a:off x="1187624" y="5589240"/>
            <a:ext cx="288032" cy="144016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7" name="56 Dikdörtgen"/>
          <p:cNvSpPr/>
          <p:nvPr/>
        </p:nvSpPr>
        <p:spPr>
          <a:xfrm>
            <a:off x="1547664" y="5589240"/>
            <a:ext cx="288032" cy="144016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8" name="57 Dikdörtgen"/>
          <p:cNvSpPr/>
          <p:nvPr/>
        </p:nvSpPr>
        <p:spPr>
          <a:xfrm>
            <a:off x="1907704" y="5589240"/>
            <a:ext cx="288032" cy="144016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9" name="58 Dikdörtgen"/>
          <p:cNvSpPr/>
          <p:nvPr/>
        </p:nvSpPr>
        <p:spPr>
          <a:xfrm>
            <a:off x="827584" y="5805264"/>
            <a:ext cx="288032" cy="144016"/>
          </a:xfrm>
          <a:prstGeom prst="rect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0" name="59 Dikdörtgen"/>
          <p:cNvSpPr/>
          <p:nvPr/>
        </p:nvSpPr>
        <p:spPr>
          <a:xfrm>
            <a:off x="1187624" y="5805264"/>
            <a:ext cx="288032" cy="144016"/>
          </a:xfrm>
          <a:prstGeom prst="rect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1" name="60 Dikdörtgen"/>
          <p:cNvSpPr/>
          <p:nvPr/>
        </p:nvSpPr>
        <p:spPr>
          <a:xfrm>
            <a:off x="1547664" y="5805264"/>
            <a:ext cx="288032" cy="144016"/>
          </a:xfrm>
          <a:prstGeom prst="rect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2" name="61 Dikdörtgen"/>
          <p:cNvSpPr/>
          <p:nvPr/>
        </p:nvSpPr>
        <p:spPr>
          <a:xfrm>
            <a:off x="1907704" y="5805264"/>
            <a:ext cx="288032" cy="144016"/>
          </a:xfrm>
          <a:prstGeom prst="rect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3" name="62 Dikdörtgen"/>
          <p:cNvSpPr/>
          <p:nvPr/>
        </p:nvSpPr>
        <p:spPr>
          <a:xfrm>
            <a:off x="1907704" y="6021288"/>
            <a:ext cx="288032" cy="144016"/>
          </a:xfrm>
          <a:prstGeom prst="rect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5" name="64 Dikdörtgen"/>
          <p:cNvSpPr/>
          <p:nvPr/>
        </p:nvSpPr>
        <p:spPr>
          <a:xfrm>
            <a:off x="755576" y="4005064"/>
            <a:ext cx="288032" cy="144016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6" name="65 Dikdörtgen"/>
          <p:cNvSpPr/>
          <p:nvPr/>
        </p:nvSpPr>
        <p:spPr>
          <a:xfrm>
            <a:off x="1115616" y="4005064"/>
            <a:ext cx="288032" cy="144016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7" name="66 Dikdörtgen"/>
          <p:cNvSpPr/>
          <p:nvPr/>
        </p:nvSpPr>
        <p:spPr>
          <a:xfrm>
            <a:off x="1475656" y="4005064"/>
            <a:ext cx="288032" cy="144016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8" name="67 Dikdörtgen"/>
          <p:cNvSpPr/>
          <p:nvPr/>
        </p:nvSpPr>
        <p:spPr>
          <a:xfrm>
            <a:off x="755576" y="4221088"/>
            <a:ext cx="288032" cy="144016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9" name="68 Dikdörtgen"/>
          <p:cNvSpPr/>
          <p:nvPr/>
        </p:nvSpPr>
        <p:spPr>
          <a:xfrm>
            <a:off x="1115616" y="4221088"/>
            <a:ext cx="288032" cy="144016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0" name="69 Dikdörtgen"/>
          <p:cNvSpPr/>
          <p:nvPr/>
        </p:nvSpPr>
        <p:spPr>
          <a:xfrm>
            <a:off x="1475656" y="4221088"/>
            <a:ext cx="288032" cy="144016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1" name="70 Dikdörtgen"/>
          <p:cNvSpPr/>
          <p:nvPr/>
        </p:nvSpPr>
        <p:spPr>
          <a:xfrm>
            <a:off x="1835696" y="4221088"/>
            <a:ext cx="288032" cy="144016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2" name="71 Dikdörtgen"/>
          <p:cNvSpPr/>
          <p:nvPr/>
        </p:nvSpPr>
        <p:spPr>
          <a:xfrm>
            <a:off x="755576" y="4437112"/>
            <a:ext cx="288032" cy="144016"/>
          </a:xfrm>
          <a:prstGeom prst="rect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3" name="72 Dikdörtgen"/>
          <p:cNvSpPr/>
          <p:nvPr/>
        </p:nvSpPr>
        <p:spPr>
          <a:xfrm>
            <a:off x="1115616" y="4437112"/>
            <a:ext cx="288032" cy="144016"/>
          </a:xfrm>
          <a:prstGeom prst="rect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4" name="73 Dikdörtgen"/>
          <p:cNvSpPr/>
          <p:nvPr/>
        </p:nvSpPr>
        <p:spPr>
          <a:xfrm>
            <a:off x="1475656" y="4437112"/>
            <a:ext cx="288032" cy="144016"/>
          </a:xfrm>
          <a:prstGeom prst="rect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5" name="74 Dikdörtgen"/>
          <p:cNvSpPr/>
          <p:nvPr/>
        </p:nvSpPr>
        <p:spPr>
          <a:xfrm>
            <a:off x="1835696" y="4437112"/>
            <a:ext cx="288032" cy="144016"/>
          </a:xfrm>
          <a:prstGeom prst="rect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6" name="75 Dikdörtgen"/>
          <p:cNvSpPr/>
          <p:nvPr/>
        </p:nvSpPr>
        <p:spPr>
          <a:xfrm>
            <a:off x="755576" y="4653136"/>
            <a:ext cx="288032" cy="144016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7" name="76 Dikdörtgen"/>
          <p:cNvSpPr/>
          <p:nvPr/>
        </p:nvSpPr>
        <p:spPr>
          <a:xfrm>
            <a:off x="1115616" y="4653136"/>
            <a:ext cx="288032" cy="144016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8" name="77 Dikdörtgen"/>
          <p:cNvSpPr/>
          <p:nvPr/>
        </p:nvSpPr>
        <p:spPr>
          <a:xfrm>
            <a:off x="1475656" y="4653136"/>
            <a:ext cx="288032" cy="144016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9" name="78 Dikdörtgen"/>
          <p:cNvSpPr/>
          <p:nvPr/>
        </p:nvSpPr>
        <p:spPr>
          <a:xfrm>
            <a:off x="1835696" y="4653136"/>
            <a:ext cx="288032" cy="144016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0" name="79 Dikdörtgen"/>
          <p:cNvSpPr/>
          <p:nvPr/>
        </p:nvSpPr>
        <p:spPr>
          <a:xfrm>
            <a:off x="1835696" y="4869160"/>
            <a:ext cx="288032" cy="144016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1" name="80 Dikdörtgen"/>
          <p:cNvSpPr/>
          <p:nvPr/>
        </p:nvSpPr>
        <p:spPr>
          <a:xfrm>
            <a:off x="3275856" y="1988840"/>
            <a:ext cx="2016224" cy="360040"/>
          </a:xfrm>
          <a:prstGeom prst="rect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2" name="81 Dikdörtgen"/>
          <p:cNvSpPr/>
          <p:nvPr/>
        </p:nvSpPr>
        <p:spPr>
          <a:xfrm>
            <a:off x="3275856" y="3068960"/>
            <a:ext cx="2016224" cy="360040"/>
          </a:xfrm>
          <a:prstGeom prst="rect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3" name="82 Dikdörtgen"/>
          <p:cNvSpPr/>
          <p:nvPr/>
        </p:nvSpPr>
        <p:spPr>
          <a:xfrm>
            <a:off x="3275856" y="4221088"/>
            <a:ext cx="2016224" cy="360040"/>
          </a:xfrm>
          <a:prstGeom prst="rect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4" name="83 Dikdörtgen"/>
          <p:cNvSpPr/>
          <p:nvPr/>
        </p:nvSpPr>
        <p:spPr>
          <a:xfrm>
            <a:off x="3275856" y="5085184"/>
            <a:ext cx="2016224" cy="360040"/>
          </a:xfrm>
          <a:prstGeom prst="rect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5" name="84 Dikdörtgen"/>
          <p:cNvSpPr/>
          <p:nvPr/>
        </p:nvSpPr>
        <p:spPr>
          <a:xfrm>
            <a:off x="3275856" y="5589240"/>
            <a:ext cx="2016224" cy="360040"/>
          </a:xfrm>
          <a:prstGeom prst="rect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6" name="85 Dikdörtgen"/>
          <p:cNvSpPr/>
          <p:nvPr/>
        </p:nvSpPr>
        <p:spPr>
          <a:xfrm>
            <a:off x="3275856" y="6093296"/>
            <a:ext cx="2016224" cy="360040"/>
          </a:xfrm>
          <a:prstGeom prst="rect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7" name="86 Beşgen"/>
          <p:cNvSpPr/>
          <p:nvPr/>
        </p:nvSpPr>
        <p:spPr>
          <a:xfrm rot="10800000">
            <a:off x="5868144" y="3573016"/>
            <a:ext cx="2160240" cy="360040"/>
          </a:xfrm>
          <a:prstGeom prst="homePlate">
            <a:avLst/>
          </a:prstGeom>
          <a:solidFill>
            <a:srgbClr val="C0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8" name="87 Beşgen"/>
          <p:cNvSpPr/>
          <p:nvPr/>
        </p:nvSpPr>
        <p:spPr>
          <a:xfrm rot="10800000">
            <a:off x="5868144" y="2564904"/>
            <a:ext cx="2160240" cy="360040"/>
          </a:xfrm>
          <a:prstGeom prst="homePlate">
            <a:avLst/>
          </a:prstGeom>
          <a:solidFill>
            <a:srgbClr val="C0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9" name="88 Beşgen"/>
          <p:cNvSpPr/>
          <p:nvPr/>
        </p:nvSpPr>
        <p:spPr>
          <a:xfrm rot="10800000">
            <a:off x="5868144" y="4941168"/>
            <a:ext cx="2160240" cy="360040"/>
          </a:xfrm>
          <a:prstGeom prst="homePlate">
            <a:avLst/>
          </a:prstGeom>
          <a:solidFill>
            <a:srgbClr val="C0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0" name="89 Beşgen"/>
          <p:cNvSpPr/>
          <p:nvPr/>
        </p:nvSpPr>
        <p:spPr>
          <a:xfrm rot="10800000">
            <a:off x="6516216" y="5877272"/>
            <a:ext cx="1512168" cy="360040"/>
          </a:xfrm>
          <a:prstGeom prst="homePlate">
            <a:avLst/>
          </a:prstGeom>
          <a:solidFill>
            <a:srgbClr val="C0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1" name="90 Beşgen"/>
          <p:cNvSpPr/>
          <p:nvPr/>
        </p:nvSpPr>
        <p:spPr>
          <a:xfrm rot="16200000">
            <a:off x="6336196" y="3969060"/>
            <a:ext cx="4032448" cy="504056"/>
          </a:xfrm>
          <a:prstGeom prst="homePlate">
            <a:avLst/>
          </a:prstGeom>
          <a:solidFill>
            <a:srgbClr val="FFC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3" name="92 Metin kutusu"/>
          <p:cNvSpPr txBox="1"/>
          <p:nvPr/>
        </p:nvSpPr>
        <p:spPr>
          <a:xfrm>
            <a:off x="3275856" y="198884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Üst hedef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94" name="93 Metin kutusu"/>
          <p:cNvSpPr txBox="1"/>
          <p:nvPr/>
        </p:nvSpPr>
        <p:spPr>
          <a:xfrm>
            <a:off x="3275856" y="306896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Proje Amacı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95" name="94 Metin kutusu"/>
          <p:cNvSpPr txBox="1"/>
          <p:nvPr/>
        </p:nvSpPr>
        <p:spPr>
          <a:xfrm>
            <a:off x="3275856" y="42210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Sonuçlar/Çıktılar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96" name="95 Metin kutusu"/>
          <p:cNvSpPr txBox="1"/>
          <p:nvPr/>
        </p:nvSpPr>
        <p:spPr>
          <a:xfrm>
            <a:off x="3275856" y="508518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Faaliyetler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97" name="96 Metin kutusu"/>
          <p:cNvSpPr txBox="1"/>
          <p:nvPr/>
        </p:nvSpPr>
        <p:spPr>
          <a:xfrm>
            <a:off x="3275856" y="558924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Girdiler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98" name="97 Metin kutusu"/>
          <p:cNvSpPr txBox="1"/>
          <p:nvPr/>
        </p:nvSpPr>
        <p:spPr>
          <a:xfrm>
            <a:off x="3275856" y="609329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Sorunlar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99" name="98 Metin kutusu"/>
          <p:cNvSpPr txBox="1"/>
          <p:nvPr/>
        </p:nvSpPr>
        <p:spPr>
          <a:xfrm>
            <a:off x="6516216" y="587727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İlgililik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00" name="99 Metin kutusu"/>
          <p:cNvSpPr txBox="1"/>
          <p:nvPr/>
        </p:nvSpPr>
        <p:spPr>
          <a:xfrm>
            <a:off x="6732240" y="494116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Verimlilik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01" name="100 Metin kutusu"/>
          <p:cNvSpPr txBox="1"/>
          <p:nvPr/>
        </p:nvSpPr>
        <p:spPr>
          <a:xfrm>
            <a:off x="6732240" y="357301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Etkinlik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02" name="101 Metin kutusu"/>
          <p:cNvSpPr txBox="1"/>
          <p:nvPr/>
        </p:nvSpPr>
        <p:spPr>
          <a:xfrm>
            <a:off x="6804248" y="256490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Etki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03" name="102 Metin kutusu"/>
          <p:cNvSpPr txBox="1"/>
          <p:nvPr/>
        </p:nvSpPr>
        <p:spPr>
          <a:xfrm rot="16200000">
            <a:off x="6592870" y="4067490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Sürdürülebilirlik</a:t>
            </a:r>
            <a:endParaRPr lang="tr-TR" sz="2800" b="1" dirty="0"/>
          </a:p>
        </p:txBody>
      </p:sp>
      <p:cxnSp>
        <p:nvCxnSpPr>
          <p:cNvPr id="120" name="119 Dirsek Bağlayıcısı"/>
          <p:cNvCxnSpPr/>
          <p:nvPr/>
        </p:nvCxnSpPr>
        <p:spPr>
          <a:xfrm flipV="1">
            <a:off x="2195736" y="5877272"/>
            <a:ext cx="12700" cy="216024"/>
          </a:xfrm>
          <a:prstGeom prst="bentConnector3">
            <a:avLst>
              <a:gd name="adj1" fmla="val 1800000"/>
            </a:avLst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120 Dirsek Bağlayıcısı"/>
          <p:cNvCxnSpPr/>
          <p:nvPr/>
        </p:nvCxnSpPr>
        <p:spPr>
          <a:xfrm flipV="1">
            <a:off x="2123728" y="4509120"/>
            <a:ext cx="12700" cy="216024"/>
          </a:xfrm>
          <a:prstGeom prst="bentConnector3">
            <a:avLst>
              <a:gd name="adj1" fmla="val 1800000"/>
            </a:avLst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121 Dirsek Bağlayıcısı"/>
          <p:cNvCxnSpPr/>
          <p:nvPr/>
        </p:nvCxnSpPr>
        <p:spPr>
          <a:xfrm flipV="1">
            <a:off x="2123728" y="3212976"/>
            <a:ext cx="12700" cy="216024"/>
          </a:xfrm>
          <a:prstGeom prst="bentConnector3">
            <a:avLst>
              <a:gd name="adj1" fmla="val 1800000"/>
            </a:avLst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122 Dirsek Bağlayıcısı"/>
          <p:cNvCxnSpPr/>
          <p:nvPr/>
        </p:nvCxnSpPr>
        <p:spPr>
          <a:xfrm flipV="1">
            <a:off x="2123728" y="1916832"/>
            <a:ext cx="12700" cy="216024"/>
          </a:xfrm>
          <a:prstGeom prst="bentConnector3">
            <a:avLst>
              <a:gd name="adj1" fmla="val 1800000"/>
            </a:avLst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123 Dirsek Bağlayıcısı"/>
          <p:cNvCxnSpPr>
            <a:stCxn id="98" idx="3"/>
          </p:cNvCxnSpPr>
          <p:nvPr/>
        </p:nvCxnSpPr>
        <p:spPr>
          <a:xfrm flipV="1">
            <a:off x="5292080" y="5949280"/>
            <a:ext cx="936104" cy="328682"/>
          </a:xfrm>
          <a:prstGeom prst="bentConnector3">
            <a:avLst>
              <a:gd name="adj1" fmla="val 123261"/>
            </a:avLst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175 Şekil"/>
          <p:cNvCxnSpPr>
            <a:stCxn id="97" idx="3"/>
            <a:endCxn id="95" idx="3"/>
          </p:cNvCxnSpPr>
          <p:nvPr/>
        </p:nvCxnSpPr>
        <p:spPr>
          <a:xfrm flipV="1">
            <a:off x="5292080" y="4405754"/>
            <a:ext cx="12700" cy="1368152"/>
          </a:xfrm>
          <a:prstGeom prst="curvedConnector3">
            <a:avLst>
              <a:gd name="adj1" fmla="val 4358726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179 Eğri Bağlayıcı"/>
          <p:cNvCxnSpPr>
            <a:stCxn id="96" idx="3"/>
            <a:endCxn id="95" idx="3"/>
          </p:cNvCxnSpPr>
          <p:nvPr/>
        </p:nvCxnSpPr>
        <p:spPr>
          <a:xfrm flipV="1">
            <a:off x="5292080" y="4405754"/>
            <a:ext cx="12700" cy="864096"/>
          </a:xfrm>
          <a:prstGeom prst="curvedConnector3">
            <a:avLst>
              <a:gd name="adj1" fmla="val 2637206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182 Eğri Bağlayıcı"/>
          <p:cNvCxnSpPr>
            <a:stCxn id="95" idx="3"/>
            <a:endCxn id="94" idx="3"/>
          </p:cNvCxnSpPr>
          <p:nvPr/>
        </p:nvCxnSpPr>
        <p:spPr>
          <a:xfrm flipV="1">
            <a:off x="5292080" y="3253626"/>
            <a:ext cx="12700" cy="1152128"/>
          </a:xfrm>
          <a:prstGeom prst="curvedConnector3">
            <a:avLst>
              <a:gd name="adj1" fmla="val 3850001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187 Eğri Bağlayıcı"/>
          <p:cNvCxnSpPr>
            <a:stCxn id="94" idx="3"/>
            <a:endCxn id="93" idx="3"/>
          </p:cNvCxnSpPr>
          <p:nvPr/>
        </p:nvCxnSpPr>
        <p:spPr>
          <a:xfrm flipV="1">
            <a:off x="5292080" y="2173506"/>
            <a:ext cx="12700" cy="1080120"/>
          </a:xfrm>
          <a:prstGeom prst="curvedConnector3">
            <a:avLst>
              <a:gd name="adj1" fmla="val 3976749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Tarifler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u="sng" dirty="0" err="1" smtClean="0"/>
              <a:t>İlgililik</a:t>
            </a:r>
            <a:r>
              <a:rPr lang="tr-TR" u="sng" dirty="0" smtClean="0"/>
              <a:t> :</a:t>
            </a:r>
            <a:r>
              <a:rPr lang="tr-TR" dirty="0" smtClean="0"/>
              <a:t> Hedeflerin / faaliyetlerin ihtiyaca ve sorunların çözümüne cevap verme oranı </a:t>
            </a:r>
          </a:p>
          <a:p>
            <a:r>
              <a:rPr lang="tr-TR" u="sng" dirty="0" smtClean="0"/>
              <a:t>Verimlilik : </a:t>
            </a:r>
            <a:r>
              <a:rPr lang="tr-TR" dirty="0" smtClean="0"/>
              <a:t>Girdi çıktı ilişkisi/oran</a:t>
            </a:r>
          </a:p>
          <a:p>
            <a:r>
              <a:rPr lang="tr-TR" u="sng" dirty="0" smtClean="0"/>
              <a:t>Etkinlik :</a:t>
            </a:r>
            <a:r>
              <a:rPr lang="tr-TR" dirty="0" smtClean="0"/>
              <a:t> Amaçlara ulaşma derecesi</a:t>
            </a:r>
          </a:p>
          <a:p>
            <a:r>
              <a:rPr lang="tr-TR" u="sng" dirty="0" smtClean="0"/>
              <a:t>Etki :</a:t>
            </a:r>
            <a:r>
              <a:rPr lang="tr-TR" dirty="0" smtClean="0"/>
              <a:t> Yaratılan değişimin miktarı</a:t>
            </a:r>
          </a:p>
          <a:p>
            <a:r>
              <a:rPr lang="tr-TR" u="sng" dirty="0" smtClean="0"/>
              <a:t>Sürdürülebilirlik:</a:t>
            </a:r>
            <a:r>
              <a:rPr lang="tr-TR" dirty="0" smtClean="0"/>
              <a:t> Yaratılan etkinin devamlılığı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3321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İzleme ve Değerlendirme Arasındaki Farklar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844824"/>
            <a:ext cx="8579296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u="sng" dirty="0" smtClean="0"/>
              <a:t>Konu	</a:t>
            </a:r>
            <a:r>
              <a:rPr lang="tr-TR" sz="2400" dirty="0" smtClean="0"/>
              <a:t>	</a:t>
            </a:r>
            <a:r>
              <a:rPr lang="tr-TR" sz="2400" u="sng" dirty="0" smtClean="0"/>
              <a:t>İzleme		</a:t>
            </a:r>
            <a:r>
              <a:rPr lang="tr-TR" sz="2400" dirty="0" smtClean="0"/>
              <a:t>	</a:t>
            </a:r>
            <a:r>
              <a:rPr lang="tr-TR" sz="2400" u="sng" dirty="0" smtClean="0"/>
              <a:t>Değerlendirme</a:t>
            </a:r>
          </a:p>
          <a:p>
            <a:pPr marL="0" indent="0">
              <a:buNone/>
            </a:pPr>
            <a:r>
              <a:rPr lang="tr-TR" sz="2400" dirty="0" smtClean="0"/>
              <a:t>Sıklık		Sürekli			Periyodik</a:t>
            </a:r>
          </a:p>
          <a:p>
            <a:pPr marL="0" indent="0">
              <a:buNone/>
            </a:pPr>
            <a:r>
              <a:rPr lang="tr-TR" sz="2400" dirty="0" smtClean="0"/>
              <a:t>Ana faaliyet	Plana sadık kalma	Sonuç çıkarma</a:t>
            </a:r>
          </a:p>
          <a:p>
            <a:pPr marL="0" indent="0">
              <a:buNone/>
            </a:pPr>
            <a:r>
              <a:rPr lang="tr-TR" sz="2400" dirty="0" smtClean="0"/>
              <a:t>Temel amaç	İş planı ayarlama	Gelecekteki planlama</a:t>
            </a:r>
          </a:p>
          <a:p>
            <a:pPr marL="0" indent="0">
              <a:buNone/>
            </a:pPr>
            <a:r>
              <a:rPr lang="tr-TR" sz="2400" dirty="0" smtClean="0"/>
              <a:t>Odaklanma	Girdiler, çıktılar	Etki, maliyet etkinliği</a:t>
            </a:r>
          </a:p>
          <a:p>
            <a:pPr marL="0" indent="0">
              <a:buNone/>
            </a:pPr>
            <a:r>
              <a:rPr lang="tr-TR" sz="2400" dirty="0" smtClean="0"/>
              <a:t>Bilgi kaynağı	Gözlem, raporlar	Gözlem, </a:t>
            </a:r>
            <a:r>
              <a:rPr lang="tr-TR" sz="2400" dirty="0" err="1" smtClean="0"/>
              <a:t>etüd</a:t>
            </a:r>
            <a:r>
              <a:rPr lang="tr-TR" sz="2400" dirty="0" smtClean="0"/>
              <a:t>, değerlendirme</a:t>
            </a:r>
          </a:p>
          <a:p>
            <a:pPr marL="0" indent="0">
              <a:buNone/>
            </a:pPr>
            <a:r>
              <a:rPr lang="tr-TR" sz="2400" dirty="0" smtClean="0"/>
              <a:t>Yapan kişi	Proje/program yön.	Harici değerlendiriciler</a:t>
            </a:r>
          </a:p>
          <a:p>
            <a:pPr marL="0" indent="0">
              <a:buNone/>
            </a:pPr>
            <a:r>
              <a:rPr lang="tr-TR" sz="2400" dirty="0" smtClean="0"/>
              <a:t>Rapor ver. yer	Program yön.		Politika yapıcılar, </a:t>
            </a:r>
            <a:r>
              <a:rPr lang="tr-TR" sz="2400" dirty="0" err="1" smtClean="0"/>
              <a:t>donörler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81642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99592" y="3356992"/>
            <a:ext cx="7772400" cy="865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PROJE PLANLAMA</a:t>
            </a:r>
            <a:endParaRPr kumimoji="0" lang="tr-T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5" name="Picture 5" descr="j02341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772816"/>
            <a:ext cx="1410913" cy="1500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j01995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365104"/>
            <a:ext cx="1778943" cy="191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j02938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916832"/>
            <a:ext cx="130158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Projelerin Başarısızlık Nedenleri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Açık olmayan stratejik çerçeve</a:t>
            </a:r>
          </a:p>
          <a:p>
            <a:r>
              <a:rPr lang="tr-TR" dirty="0" smtClean="0"/>
              <a:t>Projelerin faydalanıcılarla ilgisizliği</a:t>
            </a:r>
          </a:p>
          <a:p>
            <a:r>
              <a:rPr lang="tr-TR" dirty="0" smtClean="0"/>
              <a:t>Açık ve gerçekçi olmayan amaçlar</a:t>
            </a:r>
          </a:p>
          <a:p>
            <a:r>
              <a:rPr lang="tr-TR" dirty="0" smtClean="0"/>
              <a:t>Risklerin, sürdürülebilirlik faktörlerinin yeterince dikkate alınmaması</a:t>
            </a:r>
          </a:p>
          <a:p>
            <a:r>
              <a:rPr lang="tr-TR" dirty="0" smtClean="0">
                <a:solidFill>
                  <a:srgbClr val="FFFF00"/>
                </a:solidFill>
              </a:rPr>
              <a:t>Geçmiş deneyimlerin ve alınan sonuçların yeterince dikkate alınmaması</a:t>
            </a:r>
          </a:p>
          <a:p>
            <a:r>
              <a:rPr lang="tr-TR" dirty="0" smtClean="0">
                <a:solidFill>
                  <a:srgbClr val="FFFF00"/>
                </a:solidFill>
              </a:rPr>
              <a:t>Yetersiz izleme</a:t>
            </a:r>
            <a:endParaRPr lang="tr-T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6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Neden Proje Yaparız?</a:t>
            </a:r>
          </a:p>
        </p:txBody>
      </p:sp>
      <p:sp>
        <p:nvSpPr>
          <p:cNvPr id="4" name="Bulut 3"/>
          <p:cNvSpPr/>
          <p:nvPr/>
        </p:nvSpPr>
        <p:spPr>
          <a:xfrm>
            <a:off x="827584" y="2204864"/>
            <a:ext cx="3744416" cy="288032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solidFill>
                  <a:schemeClr val="tx1"/>
                </a:solidFill>
              </a:rPr>
              <a:t>Sorunların çözümü</a:t>
            </a:r>
          </a:p>
        </p:txBody>
      </p:sp>
      <p:sp>
        <p:nvSpPr>
          <p:cNvPr id="5" name="Bulut 4"/>
          <p:cNvSpPr/>
          <p:nvPr/>
        </p:nvSpPr>
        <p:spPr>
          <a:xfrm>
            <a:off x="4788024" y="3068960"/>
            <a:ext cx="3744416" cy="309634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solidFill>
                  <a:schemeClr val="tx1"/>
                </a:solidFill>
              </a:rPr>
              <a:t>Mevcut sistemin </a:t>
            </a:r>
            <a:r>
              <a:rPr lang="tr-TR" sz="3200" dirty="0" smtClean="0">
                <a:solidFill>
                  <a:schemeClr val="tx1"/>
                </a:solidFill>
              </a:rPr>
              <a:t>iyileştirilmesi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365226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3 İçerik Yer Tutucusu" descr="cha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950236">
            <a:off x="3033074" y="3344084"/>
            <a:ext cx="819461" cy="718395"/>
          </a:xfrm>
          <a:prstGeom prst="rect">
            <a:avLst/>
          </a:prstGeom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Sonuç Zinciri</a:t>
            </a:r>
            <a:endParaRPr lang="tr-TR" dirty="0"/>
          </a:p>
        </p:txBody>
      </p:sp>
      <p:pic>
        <p:nvPicPr>
          <p:cNvPr id="4" name="3 İçerik Yer Tutucusu" descr="chai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5803109">
            <a:off x="2118002" y="2438063"/>
            <a:ext cx="819461" cy="718395"/>
          </a:xfrm>
        </p:spPr>
      </p:pic>
      <p:sp>
        <p:nvSpPr>
          <p:cNvPr id="5" name="4 Metin kutusu"/>
          <p:cNvSpPr txBox="1"/>
          <p:nvPr/>
        </p:nvSpPr>
        <p:spPr>
          <a:xfrm>
            <a:off x="899592" y="2132856"/>
            <a:ext cx="144016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Girdiler</a:t>
            </a:r>
            <a:endParaRPr lang="tr-TR" dirty="0"/>
          </a:p>
        </p:txBody>
      </p:sp>
      <p:sp>
        <p:nvSpPr>
          <p:cNvPr id="6" name="5 Metin kutusu"/>
          <p:cNvSpPr txBox="1"/>
          <p:nvPr/>
        </p:nvSpPr>
        <p:spPr>
          <a:xfrm>
            <a:off x="1907704" y="3068960"/>
            <a:ext cx="144016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Faaliyetler</a:t>
            </a:r>
            <a:endParaRPr lang="tr-TR" dirty="0"/>
          </a:p>
        </p:txBody>
      </p:sp>
      <p:pic>
        <p:nvPicPr>
          <p:cNvPr id="8" name="3 İçerik Yer Tutucusu" descr="cha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477456">
            <a:off x="6129418" y="4928260"/>
            <a:ext cx="819461" cy="718395"/>
          </a:xfrm>
          <a:prstGeom prst="rect">
            <a:avLst/>
          </a:prstGeom>
        </p:spPr>
      </p:pic>
      <p:pic>
        <p:nvPicPr>
          <p:cNvPr id="9" name="3 İçerik Yer Tutucusu" descr="cha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5873683">
            <a:off x="4702700" y="4087798"/>
            <a:ext cx="819461" cy="718395"/>
          </a:xfrm>
          <a:prstGeom prst="rect">
            <a:avLst/>
          </a:prstGeom>
        </p:spPr>
      </p:pic>
      <p:sp>
        <p:nvSpPr>
          <p:cNvPr id="11" name="10 Metin kutusu"/>
          <p:cNvSpPr txBox="1"/>
          <p:nvPr/>
        </p:nvSpPr>
        <p:spPr>
          <a:xfrm>
            <a:off x="3491880" y="3933056"/>
            <a:ext cx="144016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Çıktılar</a:t>
            </a:r>
            <a:endParaRPr lang="tr-TR" dirty="0"/>
          </a:p>
        </p:txBody>
      </p:sp>
      <p:sp>
        <p:nvSpPr>
          <p:cNvPr id="12" name="11 Metin kutusu"/>
          <p:cNvSpPr txBox="1"/>
          <p:nvPr/>
        </p:nvSpPr>
        <p:spPr>
          <a:xfrm>
            <a:off x="5004048" y="4653136"/>
            <a:ext cx="144016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Proje Amacı</a:t>
            </a:r>
            <a:endParaRPr lang="tr-TR" dirty="0"/>
          </a:p>
        </p:txBody>
      </p:sp>
      <p:sp>
        <p:nvSpPr>
          <p:cNvPr id="13" name="12 Metin kutusu"/>
          <p:cNvSpPr txBox="1"/>
          <p:nvPr/>
        </p:nvSpPr>
        <p:spPr>
          <a:xfrm>
            <a:off x="6732240" y="5517232"/>
            <a:ext cx="144016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Üst Amaç</a:t>
            </a:r>
            <a:endParaRPr lang="tr-TR" dirty="0"/>
          </a:p>
        </p:txBody>
      </p:sp>
      <p:sp>
        <p:nvSpPr>
          <p:cNvPr id="15" name="14 Sağa Bükülü Ok"/>
          <p:cNvSpPr/>
          <p:nvPr/>
        </p:nvSpPr>
        <p:spPr>
          <a:xfrm rot="18565124">
            <a:off x="997007" y="2234289"/>
            <a:ext cx="792088" cy="2304256"/>
          </a:xfrm>
          <a:prstGeom prst="curv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8" name="17 Köşeleri Yuvarlanmış Dikdörtgen Belirtme Çizgisi"/>
          <p:cNvSpPr/>
          <p:nvPr/>
        </p:nvSpPr>
        <p:spPr>
          <a:xfrm>
            <a:off x="395536" y="4365104"/>
            <a:ext cx="1728192" cy="1008112"/>
          </a:xfrm>
          <a:prstGeom prst="wedgeRoundRectCallout">
            <a:avLst>
              <a:gd name="adj1" fmla="val -12587"/>
              <a:gd name="adj2" fmla="val -118909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Uygulama</a:t>
            </a:r>
            <a:endParaRPr lang="tr-TR" sz="2400" b="1" dirty="0"/>
          </a:p>
        </p:txBody>
      </p:sp>
      <p:sp>
        <p:nvSpPr>
          <p:cNvPr id="19" name="18 Sola Bükülü Ok"/>
          <p:cNvSpPr/>
          <p:nvPr/>
        </p:nvSpPr>
        <p:spPr>
          <a:xfrm rot="17722938">
            <a:off x="5778883" y="1902851"/>
            <a:ext cx="1080120" cy="4378791"/>
          </a:xfrm>
          <a:prstGeom prst="curved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20" name="19 Köşeleri Yuvarlanmış Dikdörtgen Belirtme Çizgisi"/>
          <p:cNvSpPr/>
          <p:nvPr/>
        </p:nvSpPr>
        <p:spPr>
          <a:xfrm>
            <a:off x="6156176" y="2132856"/>
            <a:ext cx="2448272" cy="1008112"/>
          </a:xfrm>
          <a:prstGeom prst="wedgeRoundRectCallout">
            <a:avLst>
              <a:gd name="adj1" fmla="val -31504"/>
              <a:gd name="adj2" fmla="val 9312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Sonuçlar</a:t>
            </a:r>
            <a:endParaRPr lang="tr-TR" sz="2400" b="1" dirty="0"/>
          </a:p>
        </p:txBody>
      </p:sp>
      <p:sp>
        <p:nvSpPr>
          <p:cNvPr id="10" name="Bulut 9"/>
          <p:cNvSpPr/>
          <p:nvPr/>
        </p:nvSpPr>
        <p:spPr>
          <a:xfrm>
            <a:off x="0" y="908720"/>
            <a:ext cx="9144000" cy="5832648"/>
          </a:xfrm>
          <a:prstGeom prst="cloud">
            <a:avLst/>
          </a:prstGeom>
          <a:solidFill>
            <a:schemeClr val="accent1">
              <a:alpha val="46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30 Sağ Ok"/>
          <p:cNvSpPr/>
          <p:nvPr/>
        </p:nvSpPr>
        <p:spPr>
          <a:xfrm rot="1632179">
            <a:off x="430408" y="3779457"/>
            <a:ext cx="6363283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Sonuç Zinciri</a:t>
            </a:r>
            <a:br>
              <a:rPr lang="tr-TR" dirty="0" smtClean="0"/>
            </a:br>
            <a:r>
              <a:rPr lang="tr-TR" dirty="0" smtClean="0"/>
              <a:t>(</a:t>
            </a:r>
            <a:r>
              <a:rPr lang="tr-TR" dirty="0" err="1" smtClean="0"/>
              <a:t>Result</a:t>
            </a:r>
            <a:r>
              <a:rPr lang="tr-TR" dirty="0" smtClean="0"/>
              <a:t> </a:t>
            </a:r>
            <a:r>
              <a:rPr lang="tr-TR" dirty="0" err="1" smtClean="0"/>
              <a:t>Chain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1560" y="1916832"/>
            <a:ext cx="8229600" cy="4608512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Planlamada sonuç bazlı yaklaşım:</a:t>
            </a:r>
          </a:p>
          <a:p>
            <a:pPr>
              <a:buNone/>
            </a:pPr>
            <a:endParaRPr lang="tr-TR" b="1" dirty="0"/>
          </a:p>
        </p:txBody>
      </p:sp>
      <p:sp>
        <p:nvSpPr>
          <p:cNvPr id="12" name="11 Oval"/>
          <p:cNvSpPr/>
          <p:nvPr/>
        </p:nvSpPr>
        <p:spPr>
          <a:xfrm>
            <a:off x="3851920" y="4005064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Metin kutusu"/>
          <p:cNvSpPr txBox="1"/>
          <p:nvPr/>
        </p:nvSpPr>
        <p:spPr>
          <a:xfrm rot="1686664">
            <a:off x="372846" y="3351926"/>
            <a:ext cx="3212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>
                <a:solidFill>
                  <a:srgbClr val="FFFF00"/>
                </a:solidFill>
              </a:rPr>
              <a:t>Analiz Safhası</a:t>
            </a:r>
            <a:endParaRPr lang="tr-TR" sz="4000" dirty="0">
              <a:solidFill>
                <a:srgbClr val="FFFF00"/>
              </a:solidFill>
            </a:endParaRPr>
          </a:p>
        </p:txBody>
      </p:sp>
      <p:sp>
        <p:nvSpPr>
          <p:cNvPr id="14" name="13 Metin kutusu"/>
          <p:cNvSpPr txBox="1"/>
          <p:nvPr/>
        </p:nvSpPr>
        <p:spPr>
          <a:xfrm rot="1610582">
            <a:off x="4651044" y="3760816"/>
            <a:ext cx="27423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>
                <a:solidFill>
                  <a:srgbClr val="FFFF00"/>
                </a:solidFill>
              </a:rPr>
              <a:t>Tasarım Safhası</a:t>
            </a:r>
            <a:endParaRPr lang="tr-TR" sz="4000" dirty="0">
              <a:solidFill>
                <a:srgbClr val="FFFF00"/>
              </a:solidFill>
            </a:endParaRPr>
          </a:p>
        </p:txBody>
      </p:sp>
      <p:sp>
        <p:nvSpPr>
          <p:cNvPr id="20" name="19 Oval"/>
          <p:cNvSpPr/>
          <p:nvPr/>
        </p:nvSpPr>
        <p:spPr>
          <a:xfrm>
            <a:off x="4716016" y="4509120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20 Oval"/>
          <p:cNvSpPr/>
          <p:nvPr/>
        </p:nvSpPr>
        <p:spPr>
          <a:xfrm>
            <a:off x="5076056" y="4725144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21 Oval"/>
          <p:cNvSpPr/>
          <p:nvPr/>
        </p:nvSpPr>
        <p:spPr>
          <a:xfrm>
            <a:off x="5580112" y="4941168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22 Oval"/>
          <p:cNvSpPr/>
          <p:nvPr/>
        </p:nvSpPr>
        <p:spPr>
          <a:xfrm>
            <a:off x="899592" y="2564904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23 Oval"/>
          <p:cNvSpPr/>
          <p:nvPr/>
        </p:nvSpPr>
        <p:spPr>
          <a:xfrm>
            <a:off x="1619672" y="2924944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24 Oval"/>
          <p:cNvSpPr/>
          <p:nvPr/>
        </p:nvSpPr>
        <p:spPr>
          <a:xfrm>
            <a:off x="2339752" y="3284984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25 Oval"/>
          <p:cNvSpPr/>
          <p:nvPr/>
        </p:nvSpPr>
        <p:spPr>
          <a:xfrm>
            <a:off x="3131840" y="3717032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31 Metin kutusu"/>
          <p:cNvSpPr txBox="1"/>
          <p:nvPr/>
        </p:nvSpPr>
        <p:spPr>
          <a:xfrm>
            <a:off x="899592" y="249289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dirty="0" smtClean="0">
                <a:solidFill>
                  <a:schemeClr val="bg1"/>
                </a:solidFill>
              </a:rPr>
              <a:t> Paydaş Analizi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3" name="32 Metin kutusu"/>
          <p:cNvSpPr txBox="1"/>
          <p:nvPr/>
        </p:nvSpPr>
        <p:spPr>
          <a:xfrm>
            <a:off x="1619672" y="285293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dirty="0" smtClean="0">
                <a:solidFill>
                  <a:schemeClr val="bg1"/>
                </a:solidFill>
              </a:rPr>
              <a:t> Sorun Analizi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4" name="33 Metin kutusu"/>
          <p:cNvSpPr txBox="1"/>
          <p:nvPr/>
        </p:nvSpPr>
        <p:spPr>
          <a:xfrm>
            <a:off x="2339752" y="321297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dirty="0" smtClean="0">
                <a:solidFill>
                  <a:schemeClr val="bg1"/>
                </a:solidFill>
              </a:rPr>
              <a:t> Hedef Analizi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5" name="34 Metin kutusu"/>
          <p:cNvSpPr txBox="1"/>
          <p:nvPr/>
        </p:nvSpPr>
        <p:spPr>
          <a:xfrm>
            <a:off x="3131840" y="364502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dirty="0" smtClean="0">
                <a:solidFill>
                  <a:schemeClr val="bg1"/>
                </a:solidFill>
              </a:rPr>
              <a:t> Strateji Analizi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6" name="35 Metin kutusu"/>
          <p:cNvSpPr txBox="1"/>
          <p:nvPr/>
        </p:nvSpPr>
        <p:spPr>
          <a:xfrm>
            <a:off x="2771800" y="443711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dirty="0" smtClean="0">
                <a:solidFill>
                  <a:schemeClr val="bg1"/>
                </a:solidFill>
              </a:rPr>
              <a:t> Mantıksal çerçeve </a:t>
            </a:r>
            <a:r>
              <a:rPr lang="tr-TR" dirty="0" smtClean="0">
                <a:solidFill>
                  <a:schemeClr val="bg1"/>
                </a:solidFill>
                <a:sym typeface="Wingdings 2"/>
              </a:rPr>
              <a:t>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7" name="36 Metin kutusu"/>
          <p:cNvSpPr txBox="1"/>
          <p:nvPr/>
        </p:nvSpPr>
        <p:spPr>
          <a:xfrm>
            <a:off x="4283968" y="465313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 İş planı </a:t>
            </a:r>
            <a:r>
              <a:rPr lang="tr-TR" dirty="0" smtClean="0">
                <a:solidFill>
                  <a:schemeClr val="bg1"/>
                </a:solidFill>
                <a:sym typeface="Wingdings 2"/>
              </a:rPr>
              <a:t>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8" name="37 Metin kutusu"/>
          <p:cNvSpPr txBox="1"/>
          <p:nvPr/>
        </p:nvSpPr>
        <p:spPr>
          <a:xfrm>
            <a:off x="3923928" y="486916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 Bütçe ve girdiler </a:t>
            </a:r>
            <a:r>
              <a:rPr lang="tr-TR" dirty="0" smtClean="0">
                <a:solidFill>
                  <a:schemeClr val="bg1"/>
                </a:solidFill>
                <a:sym typeface="Wingdings 2"/>
              </a:rPr>
              <a:t>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2" cstate="print"/>
          <a:srcRect b="4405"/>
          <a:stretch>
            <a:fillRect/>
          </a:stretch>
        </p:blipFill>
        <p:spPr bwMode="auto">
          <a:xfrm>
            <a:off x="6516216" y="5229200"/>
            <a:ext cx="2003397" cy="1173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etin kutusu"/>
          <p:cNvSpPr txBox="1"/>
          <p:nvPr/>
        </p:nvSpPr>
        <p:spPr>
          <a:xfrm>
            <a:off x="539552" y="2060848"/>
            <a:ext cx="813690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1"/>
                </a:solidFill>
              </a:rPr>
              <a:t>7. Oraya varmak için neye ihtiyacımız var ?</a:t>
            </a:r>
          </a:p>
          <a:p>
            <a:pPr marL="265113"/>
            <a:r>
              <a:rPr lang="tr-TR" sz="1400" dirty="0" smtClean="0">
                <a:solidFill>
                  <a:srgbClr val="FFFF00"/>
                </a:solidFill>
              </a:rPr>
              <a:t>Hangi kaynaklara ve faaliyetlere ihtiyacımız var?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	</a:t>
            </a:r>
            <a:r>
              <a:rPr lang="tr-TR" sz="2000" dirty="0" smtClean="0">
                <a:solidFill>
                  <a:schemeClr val="bg1"/>
                </a:solidFill>
              </a:rPr>
              <a:t>6.  Oraya vardığımızı nasıl anlayacağız?</a:t>
            </a:r>
          </a:p>
          <a:p>
            <a:pPr marL="1254125"/>
            <a:r>
              <a:rPr lang="tr-TR" sz="1400" dirty="0" smtClean="0">
                <a:solidFill>
                  <a:srgbClr val="FFFF00"/>
                </a:solidFill>
              </a:rPr>
              <a:t>Nasıl ispatlayacağız?  Nasıl izleyip değerlendireceğiz?</a:t>
            </a:r>
          </a:p>
          <a:p>
            <a:pPr marL="1435100"/>
            <a:r>
              <a:rPr lang="tr-TR" dirty="0" smtClean="0">
                <a:solidFill>
                  <a:schemeClr val="bg1"/>
                </a:solidFill>
              </a:rPr>
              <a:t>	</a:t>
            </a:r>
            <a:r>
              <a:rPr lang="tr-TR" sz="2000" dirty="0" smtClean="0">
                <a:solidFill>
                  <a:schemeClr val="bg1"/>
                </a:solidFill>
              </a:rPr>
              <a:t>5. Oraya varmamızı ne engelleyebilir?</a:t>
            </a:r>
          </a:p>
          <a:p>
            <a:pPr marL="2062163"/>
            <a:r>
              <a:rPr lang="tr-TR" sz="1400" dirty="0" smtClean="0">
                <a:solidFill>
                  <a:srgbClr val="FFFF00"/>
                </a:solidFill>
              </a:rPr>
              <a:t>Bu engellerin etrafından dolaşabilir miyiz ve bunun için ne yapmalıyız?</a:t>
            </a:r>
          </a:p>
          <a:p>
            <a:pPr marL="2243138"/>
            <a:r>
              <a:rPr lang="tr-TR" sz="2000" dirty="0" smtClean="0">
                <a:solidFill>
                  <a:schemeClr val="bg1"/>
                </a:solidFill>
              </a:rPr>
              <a:t>	4. Oraya nasıl varacağız?</a:t>
            </a:r>
          </a:p>
          <a:p>
            <a:pPr marL="2955925"/>
            <a:r>
              <a:rPr lang="tr-TR" sz="1400" dirty="0" smtClean="0">
                <a:solidFill>
                  <a:srgbClr val="FFFF00"/>
                </a:solidFill>
              </a:rPr>
              <a:t>Sonuçların tarif edilmesi</a:t>
            </a:r>
          </a:p>
          <a:p>
            <a:pPr marL="3136900"/>
            <a:r>
              <a:rPr lang="tr-TR" dirty="0" smtClean="0">
                <a:solidFill>
                  <a:schemeClr val="bg1"/>
                </a:solidFill>
              </a:rPr>
              <a:t>	</a:t>
            </a:r>
            <a:r>
              <a:rPr lang="tr-TR" sz="2000" dirty="0" smtClean="0">
                <a:solidFill>
                  <a:schemeClr val="bg1"/>
                </a:solidFill>
              </a:rPr>
              <a:t>3. Nerede olmak istiyoruz?</a:t>
            </a:r>
          </a:p>
          <a:p>
            <a:pPr marL="3859213"/>
            <a:r>
              <a:rPr lang="tr-TR" sz="1400" dirty="0" smtClean="0">
                <a:solidFill>
                  <a:srgbClr val="FFFF00"/>
                </a:solidFill>
              </a:rPr>
              <a:t>Hedeflerin ve çerçevenin belirlenmesi</a:t>
            </a:r>
          </a:p>
          <a:p>
            <a:pPr marL="4125913"/>
            <a:r>
              <a:rPr lang="tr-TR" dirty="0" smtClean="0">
                <a:solidFill>
                  <a:schemeClr val="bg1"/>
                </a:solidFill>
              </a:rPr>
              <a:t>	</a:t>
            </a:r>
            <a:r>
              <a:rPr lang="tr-TR" sz="2000" dirty="0" smtClean="0">
                <a:solidFill>
                  <a:schemeClr val="bg1"/>
                </a:solidFill>
              </a:rPr>
              <a:t>2.  Şu an neredeyiz?</a:t>
            </a:r>
          </a:p>
          <a:p>
            <a:pPr marL="4848225"/>
            <a:r>
              <a:rPr lang="tr-TR" sz="1400" dirty="0" smtClean="0">
                <a:solidFill>
                  <a:srgbClr val="FFFF00"/>
                </a:solidFill>
              </a:rPr>
              <a:t>Sorunlar nelerdir?</a:t>
            </a:r>
          </a:p>
          <a:p>
            <a:pPr marL="5114925"/>
            <a:r>
              <a:rPr lang="tr-TR" sz="2000" dirty="0" smtClean="0">
                <a:solidFill>
                  <a:schemeClr val="bg1"/>
                </a:solidFill>
              </a:rPr>
              <a:t>	1. Biz kimiz?</a:t>
            </a:r>
          </a:p>
          <a:p>
            <a:pPr marL="5741988"/>
            <a:r>
              <a:rPr lang="tr-TR" sz="1400" dirty="0" smtClean="0">
                <a:solidFill>
                  <a:srgbClr val="FFFF00"/>
                </a:solidFill>
              </a:rPr>
              <a:t>İlgililer kimlerdir?</a:t>
            </a:r>
          </a:p>
          <a:p>
            <a:pPr marL="1435100"/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7 Temel Soru</a:t>
            </a:r>
            <a:endParaRPr lang="tr-TR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278" y="3717032"/>
            <a:ext cx="4073355" cy="2554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Metin kutusu"/>
          <p:cNvSpPr txBox="1"/>
          <p:nvPr/>
        </p:nvSpPr>
        <p:spPr>
          <a:xfrm>
            <a:off x="2915816" y="5877272"/>
            <a:ext cx="1152128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Buradan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683568" y="3429000"/>
            <a:ext cx="1152128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Buraya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2" name="11 Aşağı Bükülü Ok"/>
          <p:cNvSpPr/>
          <p:nvPr/>
        </p:nvSpPr>
        <p:spPr>
          <a:xfrm rot="13770480">
            <a:off x="-279564" y="4837679"/>
            <a:ext cx="3312368" cy="792088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1. Adım: Paydaş Analizi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u="sng" dirty="0" smtClean="0"/>
              <a:t>Biz Kimiz?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420888"/>
            <a:ext cx="2520280" cy="109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2492896"/>
            <a:ext cx="2016224" cy="927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4509120"/>
            <a:ext cx="2195736" cy="1370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4581128"/>
            <a:ext cx="2748136" cy="111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4509120"/>
            <a:ext cx="2495600" cy="125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17 Metin kutusu"/>
          <p:cNvSpPr txBox="1"/>
          <p:nvPr/>
        </p:nvSpPr>
        <p:spPr>
          <a:xfrm>
            <a:off x="755576" y="3645024"/>
            <a:ext cx="1944216" cy="369332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Uzmanların önerisi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9" name="18 Metin kutusu"/>
          <p:cNvSpPr txBox="1"/>
          <p:nvPr/>
        </p:nvSpPr>
        <p:spPr>
          <a:xfrm>
            <a:off x="3275856" y="3645024"/>
            <a:ext cx="2592288" cy="369332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Resmi makamların önerisi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20" name="19 Metin kutusu"/>
          <p:cNvSpPr txBox="1"/>
          <p:nvPr/>
        </p:nvSpPr>
        <p:spPr>
          <a:xfrm>
            <a:off x="6335688" y="3645024"/>
            <a:ext cx="2808312" cy="369332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Danışma kurulunun önerisi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21" name="20 Metin kutusu"/>
          <p:cNvSpPr txBox="1"/>
          <p:nvPr/>
        </p:nvSpPr>
        <p:spPr>
          <a:xfrm>
            <a:off x="323528" y="5949280"/>
            <a:ext cx="2664296" cy="369332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Üzerinde uzlaşılan tasarım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22" name="21 Metin kutusu"/>
          <p:cNvSpPr txBox="1"/>
          <p:nvPr/>
        </p:nvSpPr>
        <p:spPr>
          <a:xfrm>
            <a:off x="3347864" y="5949280"/>
            <a:ext cx="3024336" cy="369332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Uygulama sonrası ortaya çıkan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23" name="22 Metin kutusu"/>
          <p:cNvSpPr txBox="1"/>
          <p:nvPr/>
        </p:nvSpPr>
        <p:spPr>
          <a:xfrm>
            <a:off x="6732240" y="5949280"/>
            <a:ext cx="180020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Gerçek ihtiyaç!</a:t>
            </a:r>
            <a:endParaRPr lang="tr-TR" b="1" dirty="0">
              <a:solidFill>
                <a:schemeClr val="tx1"/>
              </a:solidFill>
            </a:endParaRPr>
          </a:p>
        </p:txBody>
      </p:sp>
      <p:pic>
        <p:nvPicPr>
          <p:cNvPr id="3089" name="Picture 17" descr="C:\Users\Ufu\AppData\Local\Microsoft\Windows\Temporary Internet Files\Low\Content.IE5\AFUZ3SN7\MC900441736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9592" y="2060848"/>
            <a:ext cx="1728192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Paydaş Kimdir?</a:t>
            </a:r>
            <a:endParaRPr lang="tr-TR" dirty="0"/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916832"/>
            <a:ext cx="449039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539552" y="1916832"/>
            <a:ext cx="3528392" cy="23083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55600" indent="-355600">
              <a:buFont typeface="Arial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Proje sonrası değişimden direkt yada dolaylı, olumlu yada olumsuz etkilenen </a:t>
            </a:r>
            <a:r>
              <a:rPr lang="tr-TR" sz="2400" u="sng" dirty="0" smtClean="0">
                <a:solidFill>
                  <a:schemeClr val="bg1"/>
                </a:solidFill>
              </a:rPr>
              <a:t>kişiler, gruplar, kuruluşlar, kurumlar. </a:t>
            </a:r>
            <a:endParaRPr lang="tr-TR" sz="2400" u="sng" dirty="0">
              <a:solidFill>
                <a:schemeClr val="bg1"/>
              </a:solidFill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539552" y="4581128"/>
            <a:ext cx="3528392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55600" indent="-355600">
              <a:buFont typeface="Arial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Uygulamaya etki edebilecek, kazananlar ve kaybedenler.</a:t>
            </a:r>
            <a:endParaRPr lang="tr-T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Paydaş analizi neden önemli?</a:t>
            </a:r>
            <a:endParaRPr lang="tr-TR" dirty="0"/>
          </a:p>
        </p:txBody>
      </p:sp>
      <p:sp>
        <p:nvSpPr>
          <p:cNvPr id="5" name="4 Sağ Ok"/>
          <p:cNvSpPr/>
          <p:nvPr/>
        </p:nvSpPr>
        <p:spPr>
          <a:xfrm>
            <a:off x="611560" y="1916832"/>
            <a:ext cx="3888432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3 Metin kutusu"/>
          <p:cNvSpPr txBox="1"/>
          <p:nvPr/>
        </p:nvSpPr>
        <p:spPr>
          <a:xfrm>
            <a:off x="755576" y="2204864"/>
            <a:ext cx="50405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1"/>
                </a:solidFill>
              </a:rPr>
              <a:t>Sahiplik, sorumluluk, etkinlik</a:t>
            </a:r>
            <a:endParaRPr lang="tr-TR" sz="2000" dirty="0">
              <a:solidFill>
                <a:schemeClr val="bg1"/>
              </a:solidFill>
            </a:endParaRPr>
          </a:p>
        </p:txBody>
      </p:sp>
      <p:sp>
        <p:nvSpPr>
          <p:cNvPr id="6" name="5 Sağ Ok"/>
          <p:cNvSpPr/>
          <p:nvPr/>
        </p:nvSpPr>
        <p:spPr>
          <a:xfrm>
            <a:off x="611560" y="2780928"/>
            <a:ext cx="4392488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Metin kutusu"/>
          <p:cNvSpPr txBox="1"/>
          <p:nvPr/>
        </p:nvSpPr>
        <p:spPr>
          <a:xfrm>
            <a:off x="755576" y="3068960"/>
            <a:ext cx="3744416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1"/>
                </a:solidFill>
              </a:rPr>
              <a:t>Etkililik</a:t>
            </a:r>
            <a:endParaRPr lang="tr-TR" sz="2000" dirty="0">
              <a:solidFill>
                <a:schemeClr val="bg1"/>
              </a:solidFill>
            </a:endParaRPr>
          </a:p>
        </p:txBody>
      </p:sp>
      <p:sp>
        <p:nvSpPr>
          <p:cNvPr id="8" name="7 Sağ Ok"/>
          <p:cNvSpPr/>
          <p:nvPr/>
        </p:nvSpPr>
        <p:spPr>
          <a:xfrm>
            <a:off x="611560" y="3645024"/>
            <a:ext cx="4896544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Metin kutusu"/>
          <p:cNvSpPr txBox="1"/>
          <p:nvPr/>
        </p:nvSpPr>
        <p:spPr>
          <a:xfrm>
            <a:off x="683568" y="3933056"/>
            <a:ext cx="4104456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1"/>
                </a:solidFill>
              </a:rPr>
              <a:t>Sürdürülebilirlik</a:t>
            </a:r>
            <a:endParaRPr lang="tr-TR" sz="2000" dirty="0">
              <a:solidFill>
                <a:schemeClr val="bg1"/>
              </a:solidFill>
            </a:endParaRPr>
          </a:p>
        </p:txBody>
      </p:sp>
      <p:sp>
        <p:nvSpPr>
          <p:cNvPr id="10" name="9 Sağ Ok"/>
          <p:cNvSpPr/>
          <p:nvPr/>
        </p:nvSpPr>
        <p:spPr>
          <a:xfrm>
            <a:off x="611560" y="4509120"/>
            <a:ext cx="5328592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Metin kutusu"/>
          <p:cNvSpPr txBox="1"/>
          <p:nvPr/>
        </p:nvSpPr>
        <p:spPr>
          <a:xfrm>
            <a:off x="683568" y="4797152"/>
            <a:ext cx="4248472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1"/>
                </a:solidFill>
              </a:rPr>
              <a:t>Şeffaflık ve hesap verilebilirlik</a:t>
            </a:r>
            <a:endParaRPr lang="tr-TR" sz="2000" dirty="0">
              <a:solidFill>
                <a:schemeClr val="bg1"/>
              </a:solidFill>
            </a:endParaRPr>
          </a:p>
        </p:txBody>
      </p:sp>
      <p:sp>
        <p:nvSpPr>
          <p:cNvPr id="12" name="11 Sağ Ok"/>
          <p:cNvSpPr/>
          <p:nvPr/>
        </p:nvSpPr>
        <p:spPr>
          <a:xfrm>
            <a:off x="611560" y="5373216"/>
            <a:ext cx="5760640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Metin kutusu"/>
          <p:cNvSpPr txBox="1"/>
          <p:nvPr/>
        </p:nvSpPr>
        <p:spPr>
          <a:xfrm>
            <a:off x="683568" y="5661248"/>
            <a:ext cx="540060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1"/>
                </a:solidFill>
              </a:rPr>
              <a:t>Eşitlik</a:t>
            </a:r>
            <a:endParaRPr lang="tr-TR" sz="2000" dirty="0">
              <a:solidFill>
                <a:schemeClr val="bg1"/>
              </a:solidFill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564904"/>
            <a:ext cx="2947670" cy="1842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Hedef grup/Ortak/Paydaş</a:t>
            </a:r>
            <a:br>
              <a:rPr lang="tr-TR" dirty="0" smtClean="0"/>
            </a:br>
            <a:r>
              <a:rPr lang="tr-TR" dirty="0" smtClean="0"/>
              <a:t>Faydalanıcı</a:t>
            </a:r>
            <a:endParaRPr lang="tr-TR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284984"/>
            <a:ext cx="2852641" cy="1712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Metin kutusu"/>
          <p:cNvSpPr txBox="1"/>
          <p:nvPr/>
        </p:nvSpPr>
        <p:spPr>
          <a:xfrm>
            <a:off x="1115616" y="2420888"/>
            <a:ext cx="2448272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Otobüsü kim kullanıyor?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251520" y="3789040"/>
            <a:ext cx="2448272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Nereye, hangi yoldan, ne zaman gidileceğine kim karar veriyor?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899592" y="5301208"/>
            <a:ext cx="2448272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Yolculuk masrafını kim karşılıyor? Bedava giden var mı ve kimler?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6012160" y="2276872"/>
            <a:ext cx="2448272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Otobüsün sahibi kim? Bakımını kim üstlenmiş durumda?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6228184" y="3933056"/>
            <a:ext cx="2448272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Yolcular kimler?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5580112" y="5445224"/>
            <a:ext cx="2448272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Yolların sahibi kim? Trafik düzeninden sorumlu polisler kimler?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3851920" y="4241134"/>
            <a:ext cx="1008112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50 TR 71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Hedef grup/Ortak/Paydaş</a:t>
            </a:r>
            <a:br>
              <a:rPr lang="tr-TR" dirty="0" smtClean="0"/>
            </a:br>
            <a:r>
              <a:rPr lang="tr-TR" dirty="0" smtClean="0"/>
              <a:t>Faydalanıcı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u="sng" dirty="0" smtClean="0"/>
              <a:t>Hedef grup: </a:t>
            </a:r>
            <a:r>
              <a:rPr lang="tr-TR" dirty="0" smtClean="0"/>
              <a:t>Proje hedefi seviyesinde proje faaliyetlerinden kısa vadede direkt etkilenenler </a:t>
            </a:r>
          </a:p>
          <a:p>
            <a:pPr marL="0" indent="0">
              <a:buNone/>
            </a:pPr>
            <a:r>
              <a:rPr lang="tr-TR" u="sng" dirty="0" smtClean="0"/>
              <a:t>Faydalanıcı:</a:t>
            </a:r>
            <a:r>
              <a:rPr lang="tr-TR" dirty="0" smtClean="0"/>
              <a:t> Projeden uzun vadede olumlu etkilenenler</a:t>
            </a:r>
          </a:p>
          <a:p>
            <a:pPr marL="0" indent="0">
              <a:buNone/>
            </a:pPr>
            <a:r>
              <a:rPr lang="tr-TR" u="sng" dirty="0" smtClean="0"/>
              <a:t>Proje ortağı: </a:t>
            </a:r>
            <a:r>
              <a:rPr lang="tr-TR" dirty="0" smtClean="0"/>
              <a:t>Proje faaliyetlerini gerçekleştirmekten direkt sorumlu olanlar (uygulayıcılar) </a:t>
            </a:r>
          </a:p>
          <a:p>
            <a:pPr marL="0" indent="0">
              <a:buNone/>
            </a:pPr>
            <a:r>
              <a:rPr lang="tr-TR" u="sng" dirty="0" smtClean="0"/>
              <a:t>Paydaş: </a:t>
            </a:r>
            <a:r>
              <a:rPr lang="tr-TR" dirty="0" smtClean="0"/>
              <a:t>Projeden direkt yada dolaylı, olumlu yada olumsuz etkilenenler (kişi, grup, kuruluş)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Paydaş analizi araçları (</a:t>
            </a:r>
            <a:r>
              <a:rPr lang="tr-TR" dirty="0" err="1" smtClean="0"/>
              <a:t>metod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Paydaş analizi tablosu</a:t>
            </a:r>
          </a:p>
          <a:p>
            <a:r>
              <a:rPr lang="tr-TR" dirty="0" smtClean="0"/>
              <a:t>GZFT (SWOT) analizi</a:t>
            </a:r>
          </a:p>
          <a:p>
            <a:r>
              <a:rPr lang="tr-TR" dirty="0" err="1" smtClean="0"/>
              <a:t>Venn</a:t>
            </a:r>
            <a:r>
              <a:rPr lang="tr-TR" dirty="0" smtClean="0"/>
              <a:t> </a:t>
            </a:r>
            <a:r>
              <a:rPr lang="tr-TR" dirty="0" err="1" smtClean="0"/>
              <a:t>diagramı</a:t>
            </a:r>
            <a:endParaRPr lang="tr-TR" dirty="0" smtClean="0"/>
          </a:p>
          <a:p>
            <a:r>
              <a:rPr lang="tr-TR" dirty="0" smtClean="0"/>
              <a:t>Örümcek diyagramı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Temel sorular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Hedef grup, proje ortağı, paydaşlar ve faydalanıcılar kimlerdir?</a:t>
            </a:r>
          </a:p>
          <a:p>
            <a:r>
              <a:rPr lang="tr-TR" dirty="0" smtClean="0"/>
              <a:t>Paydaşlar arasında birincil ve ikincil paydaşlar ile uzak paydaşlar kimlerdir?</a:t>
            </a:r>
          </a:p>
          <a:p>
            <a:r>
              <a:rPr lang="tr-TR" dirty="0" smtClean="0"/>
              <a:t>Muhtemel proje destekçileri ile projeye olumsuz yaklaşanlar kimler olabilir?</a:t>
            </a:r>
          </a:p>
          <a:p>
            <a:r>
              <a:rPr lang="tr-TR" dirty="0" smtClean="0"/>
              <a:t>Tespit edilen tüm ilgililerin projeye etkileri neler olabilir?</a:t>
            </a:r>
          </a:p>
          <a:p>
            <a:r>
              <a:rPr lang="tr-TR" dirty="0" smtClean="0"/>
              <a:t>Projenin bu ilgililere etkileri neler olabilir?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Neden Proje Yaparız</a:t>
            </a:r>
            <a:r>
              <a:rPr lang="tr-TR" dirty="0" smtClean="0"/>
              <a:t>?</a:t>
            </a:r>
            <a:endParaRPr lang="tr-TR" dirty="0"/>
          </a:p>
        </p:txBody>
      </p:sp>
      <p:sp>
        <p:nvSpPr>
          <p:cNvPr id="4" name="7 Metin kutusu"/>
          <p:cNvSpPr txBox="1">
            <a:spLocks noChangeArrowheads="1"/>
          </p:cNvSpPr>
          <p:nvPr/>
        </p:nvSpPr>
        <p:spPr bwMode="auto">
          <a:xfrm>
            <a:off x="539553" y="2420888"/>
            <a:ext cx="8136904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3600" dirty="0">
                <a:solidFill>
                  <a:schemeClr val="bg1"/>
                </a:solidFill>
              </a:rPr>
              <a:t>Mevcut </a:t>
            </a:r>
            <a:r>
              <a:rPr lang="tr-TR" sz="3600" u="sng" dirty="0">
                <a:solidFill>
                  <a:schemeClr val="bg1"/>
                </a:solidFill>
              </a:rPr>
              <a:t>sistemde</a:t>
            </a:r>
            <a:r>
              <a:rPr lang="tr-TR" sz="3600" dirty="0">
                <a:solidFill>
                  <a:schemeClr val="bg1"/>
                </a:solidFill>
              </a:rPr>
              <a:t> değişiklik yaratmak !</a:t>
            </a:r>
          </a:p>
          <a:p>
            <a:endParaRPr lang="tr-TR" sz="3600" dirty="0">
              <a:solidFill>
                <a:schemeClr val="bg1"/>
              </a:solidFill>
            </a:endParaRPr>
          </a:p>
          <a:p>
            <a:r>
              <a:rPr lang="tr-TR" sz="3600" dirty="0">
                <a:solidFill>
                  <a:schemeClr val="bg1"/>
                </a:solidFill>
              </a:rPr>
              <a:t>		</a:t>
            </a:r>
            <a:r>
              <a:rPr lang="tr-TR" sz="3600" dirty="0" smtClean="0">
                <a:solidFill>
                  <a:schemeClr val="bg1"/>
                </a:solidFill>
              </a:rPr>
              <a:t>Sistem</a:t>
            </a:r>
            <a:r>
              <a:rPr lang="tr-TR" sz="3600" dirty="0">
                <a:solidFill>
                  <a:schemeClr val="bg1"/>
                </a:solidFill>
              </a:rPr>
              <a:t>		</a:t>
            </a:r>
            <a:r>
              <a:rPr lang="tr-TR" sz="3600" dirty="0" err="1">
                <a:solidFill>
                  <a:schemeClr val="bg1"/>
                </a:solidFill>
              </a:rPr>
              <a:t>Sosyo</a:t>
            </a:r>
            <a:r>
              <a:rPr lang="tr-TR" sz="3600" dirty="0">
                <a:solidFill>
                  <a:schemeClr val="bg1"/>
                </a:solidFill>
              </a:rPr>
              <a:t>-ekonomik</a:t>
            </a:r>
          </a:p>
          <a:p>
            <a:endParaRPr lang="tr-TR" sz="3600" dirty="0">
              <a:solidFill>
                <a:schemeClr val="bg1"/>
              </a:solidFill>
            </a:endParaRPr>
          </a:p>
          <a:p>
            <a:pPr algn="ctr"/>
            <a:r>
              <a:rPr lang="tr-TR" sz="3600" dirty="0" smtClean="0">
                <a:solidFill>
                  <a:schemeClr val="bg1"/>
                </a:solidFill>
              </a:rPr>
              <a:t>İyi </a:t>
            </a:r>
            <a:r>
              <a:rPr lang="tr-TR" sz="3600" dirty="0">
                <a:solidFill>
                  <a:schemeClr val="bg1"/>
                </a:solidFill>
              </a:rPr>
              <a:t>bir proje </a:t>
            </a:r>
            <a:r>
              <a:rPr lang="tr-TR" sz="3600" dirty="0" smtClean="0">
                <a:solidFill>
                  <a:schemeClr val="bg1"/>
                </a:solidFill>
              </a:rPr>
              <a:t>planlaması; </a:t>
            </a:r>
          </a:p>
          <a:p>
            <a:pPr algn="ctr"/>
            <a:r>
              <a:rPr lang="tr-TR" sz="3600" dirty="0" smtClean="0">
                <a:solidFill>
                  <a:schemeClr val="bg1"/>
                </a:solidFill>
              </a:rPr>
              <a:t>“</a:t>
            </a:r>
            <a:r>
              <a:rPr lang="tr-TR" sz="3600" b="1" u="sng" dirty="0" smtClean="0">
                <a:solidFill>
                  <a:srgbClr val="FFFF00"/>
                </a:solidFill>
              </a:rPr>
              <a:t>Mevcut </a:t>
            </a:r>
            <a:r>
              <a:rPr lang="tr-TR" sz="3600" b="1" u="sng" dirty="0">
                <a:solidFill>
                  <a:srgbClr val="FFFF00"/>
                </a:solidFill>
              </a:rPr>
              <a:t>sistemin </a:t>
            </a:r>
            <a:r>
              <a:rPr lang="tr-TR" sz="3600" b="1" u="sng" dirty="0" smtClean="0">
                <a:solidFill>
                  <a:srgbClr val="FFFF00"/>
                </a:solidFill>
              </a:rPr>
              <a:t>detaylı analizini</a:t>
            </a:r>
            <a:r>
              <a:rPr lang="tr-TR" sz="3600" dirty="0" smtClean="0">
                <a:solidFill>
                  <a:schemeClr val="bg1"/>
                </a:solidFill>
              </a:rPr>
              <a:t>” gerektirir.</a:t>
            </a:r>
            <a:endParaRPr lang="tr-TR" sz="3600" dirty="0">
              <a:solidFill>
                <a:schemeClr val="bg1"/>
              </a:solidFill>
            </a:endParaRPr>
          </a:p>
          <a:p>
            <a:endParaRPr lang="tr-TR" sz="2400" dirty="0">
              <a:solidFill>
                <a:schemeClr val="bg1"/>
              </a:solidFill>
            </a:endParaRPr>
          </a:p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6" name="5 Sağ Ok"/>
          <p:cNvSpPr/>
          <p:nvPr/>
        </p:nvSpPr>
        <p:spPr>
          <a:xfrm>
            <a:off x="3779912" y="3717032"/>
            <a:ext cx="1296144" cy="2880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9" name="8 Sağ Ok"/>
          <p:cNvSpPr/>
          <p:nvPr/>
        </p:nvSpPr>
        <p:spPr>
          <a:xfrm rot="5400000">
            <a:off x="2663788" y="3248980"/>
            <a:ext cx="648072" cy="2880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Oval"/>
          <p:cNvSpPr/>
          <p:nvPr/>
        </p:nvSpPr>
        <p:spPr>
          <a:xfrm>
            <a:off x="2555776" y="2348880"/>
            <a:ext cx="3456384" cy="3456384"/>
          </a:xfrm>
          <a:prstGeom prst="ellipse">
            <a:avLst/>
          </a:prstGeom>
          <a:solidFill>
            <a:srgbClr val="00B05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Hedef grup/Ortak/Paydaş</a:t>
            </a:r>
            <a:br>
              <a:rPr lang="tr-TR" dirty="0" smtClean="0"/>
            </a:br>
            <a:r>
              <a:rPr lang="tr-TR" dirty="0" smtClean="0"/>
              <a:t>Faydalanıcı</a:t>
            </a:r>
            <a:br>
              <a:rPr lang="tr-TR" dirty="0" smtClean="0"/>
            </a:br>
            <a:r>
              <a:rPr lang="tr-TR" dirty="0" smtClean="0"/>
              <a:t>-</a:t>
            </a:r>
            <a:r>
              <a:rPr lang="tr-TR" dirty="0" err="1" smtClean="0"/>
              <a:t>Venn</a:t>
            </a:r>
            <a:r>
              <a:rPr lang="tr-TR" dirty="0" smtClean="0"/>
              <a:t> Gösterimi-</a:t>
            </a:r>
            <a:endParaRPr lang="tr-TR" dirty="0"/>
          </a:p>
        </p:txBody>
      </p:sp>
      <p:sp>
        <p:nvSpPr>
          <p:cNvPr id="5" name="4 Oval"/>
          <p:cNvSpPr/>
          <p:nvPr/>
        </p:nvSpPr>
        <p:spPr>
          <a:xfrm>
            <a:off x="3203848" y="3068960"/>
            <a:ext cx="2079848" cy="2079848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3 Oval"/>
          <p:cNvSpPr/>
          <p:nvPr/>
        </p:nvSpPr>
        <p:spPr>
          <a:xfrm>
            <a:off x="3707904" y="3573016"/>
            <a:ext cx="1080120" cy="1080120"/>
          </a:xfrm>
          <a:prstGeom prst="ellipse">
            <a:avLst/>
          </a:prstGeom>
          <a:solidFill>
            <a:srgbClr val="00B0F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Oval"/>
          <p:cNvSpPr/>
          <p:nvPr/>
        </p:nvSpPr>
        <p:spPr>
          <a:xfrm>
            <a:off x="6228184" y="2636912"/>
            <a:ext cx="720080" cy="72008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Oval"/>
          <p:cNvSpPr/>
          <p:nvPr/>
        </p:nvSpPr>
        <p:spPr>
          <a:xfrm>
            <a:off x="6876256" y="4581128"/>
            <a:ext cx="1080120" cy="1080120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Oval"/>
          <p:cNvSpPr/>
          <p:nvPr/>
        </p:nvSpPr>
        <p:spPr>
          <a:xfrm>
            <a:off x="1187624" y="4221088"/>
            <a:ext cx="1512168" cy="1512168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Oval"/>
          <p:cNvSpPr/>
          <p:nvPr/>
        </p:nvSpPr>
        <p:spPr>
          <a:xfrm>
            <a:off x="539552" y="1916832"/>
            <a:ext cx="504056" cy="504056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Metin kutusu"/>
          <p:cNvSpPr txBox="1"/>
          <p:nvPr/>
        </p:nvSpPr>
        <p:spPr>
          <a:xfrm>
            <a:off x="3851920" y="3789040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Hedef Grup</a:t>
            </a:r>
            <a:endParaRPr lang="tr-TR" b="1" dirty="0"/>
          </a:p>
        </p:txBody>
      </p:sp>
      <p:sp>
        <p:nvSpPr>
          <p:cNvPr id="12" name="11 Metin kutusu"/>
          <p:cNvSpPr txBox="1"/>
          <p:nvPr/>
        </p:nvSpPr>
        <p:spPr>
          <a:xfrm>
            <a:off x="3779912" y="321297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Ortaklar</a:t>
            </a:r>
            <a:endParaRPr lang="tr-TR" b="1" dirty="0"/>
          </a:p>
        </p:txBody>
      </p:sp>
      <p:sp>
        <p:nvSpPr>
          <p:cNvPr id="13" name="12 Metin kutusu"/>
          <p:cNvSpPr txBox="1"/>
          <p:nvPr/>
        </p:nvSpPr>
        <p:spPr>
          <a:xfrm>
            <a:off x="3707904" y="256490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Paydaşlar</a:t>
            </a:r>
            <a:endParaRPr lang="tr-TR" b="1" dirty="0"/>
          </a:p>
        </p:txBody>
      </p:sp>
      <p:sp>
        <p:nvSpPr>
          <p:cNvPr id="14" name="13 Sol Sağ Ok"/>
          <p:cNvSpPr/>
          <p:nvPr/>
        </p:nvSpPr>
        <p:spPr>
          <a:xfrm rot="20246010">
            <a:off x="5740769" y="3113033"/>
            <a:ext cx="648072" cy="216024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14 Sol Sağ Ok"/>
          <p:cNvSpPr/>
          <p:nvPr/>
        </p:nvSpPr>
        <p:spPr>
          <a:xfrm rot="1217549">
            <a:off x="4489059" y="4380782"/>
            <a:ext cx="2655720" cy="412221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15 Sol Sağ Ok"/>
          <p:cNvSpPr/>
          <p:nvPr/>
        </p:nvSpPr>
        <p:spPr>
          <a:xfrm rot="20246010">
            <a:off x="2265473" y="4360473"/>
            <a:ext cx="832061" cy="529455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16 Sol Sağ Ok"/>
          <p:cNvSpPr/>
          <p:nvPr/>
        </p:nvSpPr>
        <p:spPr>
          <a:xfrm rot="1834522">
            <a:off x="675510" y="2902677"/>
            <a:ext cx="3078329" cy="188550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17 Metin kutusu"/>
          <p:cNvSpPr txBox="1"/>
          <p:nvPr/>
        </p:nvSpPr>
        <p:spPr>
          <a:xfrm>
            <a:off x="5796136" y="2132856"/>
            <a:ext cx="201622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Uzak paydaş/</a:t>
            </a:r>
            <a:r>
              <a:rPr lang="tr-TR" dirty="0" err="1" smtClean="0">
                <a:solidFill>
                  <a:schemeClr val="bg1"/>
                </a:solidFill>
              </a:rPr>
              <a:t>lar</a:t>
            </a:r>
            <a:r>
              <a:rPr lang="tr-TR" dirty="0" smtClean="0">
                <a:solidFill>
                  <a:schemeClr val="bg1"/>
                </a:solidFill>
              </a:rPr>
              <a:t> 2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9" name="18 Metin kutusu"/>
          <p:cNvSpPr txBox="1"/>
          <p:nvPr/>
        </p:nvSpPr>
        <p:spPr>
          <a:xfrm>
            <a:off x="6516216" y="5733256"/>
            <a:ext cx="201622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Uzak paydaş/</a:t>
            </a:r>
            <a:r>
              <a:rPr lang="tr-TR" dirty="0" err="1" smtClean="0">
                <a:solidFill>
                  <a:schemeClr val="bg1"/>
                </a:solidFill>
              </a:rPr>
              <a:t>lar</a:t>
            </a:r>
            <a:r>
              <a:rPr lang="tr-TR" dirty="0" smtClean="0">
                <a:solidFill>
                  <a:schemeClr val="bg1"/>
                </a:solidFill>
              </a:rPr>
              <a:t> 4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20" name="19 Metin kutusu"/>
          <p:cNvSpPr txBox="1"/>
          <p:nvPr/>
        </p:nvSpPr>
        <p:spPr>
          <a:xfrm>
            <a:off x="899592" y="5877272"/>
            <a:ext cx="216024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Uzak paydaş/</a:t>
            </a:r>
            <a:r>
              <a:rPr lang="tr-TR" dirty="0" err="1" smtClean="0">
                <a:solidFill>
                  <a:schemeClr val="bg1"/>
                </a:solidFill>
              </a:rPr>
              <a:t>lar</a:t>
            </a:r>
            <a:r>
              <a:rPr lang="tr-TR" dirty="0" smtClean="0">
                <a:solidFill>
                  <a:schemeClr val="bg1"/>
                </a:solidFill>
              </a:rPr>
              <a:t> 3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21" name="20 Metin kutusu"/>
          <p:cNvSpPr txBox="1"/>
          <p:nvPr/>
        </p:nvSpPr>
        <p:spPr>
          <a:xfrm>
            <a:off x="1187624" y="1916832"/>
            <a:ext cx="2088232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Uzak paydaş/</a:t>
            </a:r>
            <a:r>
              <a:rPr lang="tr-TR" dirty="0" err="1" smtClean="0">
                <a:solidFill>
                  <a:schemeClr val="bg1"/>
                </a:solidFill>
              </a:rPr>
              <a:t>lar</a:t>
            </a:r>
            <a:r>
              <a:rPr lang="tr-TR" dirty="0" smtClean="0">
                <a:solidFill>
                  <a:schemeClr val="bg1"/>
                </a:solidFill>
              </a:rPr>
              <a:t> 1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22" name="21 Oval"/>
          <p:cNvSpPr/>
          <p:nvPr/>
        </p:nvSpPr>
        <p:spPr>
          <a:xfrm>
            <a:off x="4139952" y="4437112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22 Dikdörtgen Belirtme Çizgisi"/>
          <p:cNvSpPr/>
          <p:nvPr/>
        </p:nvSpPr>
        <p:spPr>
          <a:xfrm>
            <a:off x="4139952" y="6021288"/>
            <a:ext cx="1512168" cy="504056"/>
          </a:xfrm>
          <a:prstGeom prst="wedgeRectCallout">
            <a:avLst>
              <a:gd name="adj1" fmla="val -34969"/>
              <a:gd name="adj2" fmla="val -3140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Nihai Faydalanıcılar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Paydaş analizi tablosu</a:t>
            </a:r>
            <a:endParaRPr lang="tr-TR" dirty="0"/>
          </a:p>
        </p:txBody>
      </p:sp>
      <p:graphicFrame>
        <p:nvGraphicFramePr>
          <p:cNvPr id="4" name="Group 123"/>
          <p:cNvGraphicFramePr>
            <a:graphicFrameLocks noGrp="1"/>
          </p:cNvGraphicFramePr>
          <p:nvPr/>
        </p:nvGraphicFramePr>
        <p:xfrm>
          <a:off x="611560" y="1988840"/>
          <a:ext cx="7848600" cy="408267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570037"/>
                <a:gridCol w="1570038"/>
                <a:gridCol w="1568450"/>
                <a:gridCol w="1570037"/>
                <a:gridCol w="1570038"/>
              </a:tblGrid>
              <a:tr h="6778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u="none" strike="noStrike" cap="none" normalizeH="0" baseline="0" dirty="0" smtClean="0">
                        <a:ln w="12700">
                          <a:solidFill>
                            <a:schemeClr val="tx1"/>
                          </a:solidFill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u="none" strike="noStrike" cap="none" normalizeH="0" baseline="0" dirty="0" smtClean="0">
                          <a:ln w="12700">
                            <a:solidFill>
                              <a:schemeClr val="tx1"/>
                            </a:solidFill>
                          </a:ln>
                          <a:effectLst/>
                        </a:rPr>
                        <a:t>İlgili</a:t>
                      </a:r>
                      <a:endParaRPr kumimoji="0" lang="tr-TR" sz="2000" b="0" i="0" u="none" strike="noStrike" cap="none" normalizeH="0" baseline="0" dirty="0" smtClean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u="none" strike="noStrike" cap="none" normalizeH="0" baseline="0" dirty="0" smtClean="0">
                        <a:ln w="12700">
                          <a:solidFill>
                            <a:schemeClr val="tx1"/>
                          </a:solidFill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u="none" strike="noStrike" cap="none" normalizeH="0" baseline="0" dirty="0" smtClean="0">
                          <a:ln w="12700">
                            <a:solidFill>
                              <a:schemeClr val="tx1"/>
                            </a:solidFill>
                          </a:ln>
                          <a:effectLst/>
                        </a:rPr>
                        <a:t>İlgisi</a:t>
                      </a:r>
                      <a:endParaRPr kumimoji="0" lang="tr-TR" sz="2000" b="0" i="0" u="none" strike="noStrike" cap="none" normalizeH="0" baseline="0" dirty="0" smtClean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u="none" strike="noStrike" cap="none" normalizeH="0" baseline="0" dirty="0" smtClean="0">
                          <a:ln w="12700">
                            <a:solidFill>
                              <a:schemeClr val="tx1"/>
                            </a:solidFill>
                          </a:ln>
                          <a:effectLst/>
                        </a:rPr>
                        <a:t>Potansiyel</a:t>
                      </a:r>
                      <a:endParaRPr kumimoji="0" lang="tr-TR" sz="2000" b="0" i="0" u="none" strike="noStrike" cap="none" normalizeH="0" baseline="0" dirty="0" smtClean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u="none" strike="noStrike" cap="none" normalizeH="0" baseline="0" dirty="0" smtClean="0">
                          <a:ln w="12700">
                            <a:solidFill>
                              <a:schemeClr val="tx1"/>
                            </a:solidFill>
                          </a:ln>
                          <a:effectLst/>
                        </a:rPr>
                        <a:t>Dizayn için hareket tarzı</a:t>
                      </a:r>
                      <a:endParaRPr kumimoji="0" lang="tr-TR" sz="2000" b="0" i="0" u="none" strike="noStrike" cap="none" normalizeH="0" baseline="0" dirty="0" smtClean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</a:tr>
              <a:tr h="67627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u="none" strike="noStrike" cap="none" normalizeH="0" baseline="0" dirty="0" smtClean="0">
                          <a:ln w="12700">
                            <a:solidFill>
                              <a:schemeClr val="tx1"/>
                            </a:solidFill>
                          </a:ln>
                          <a:effectLst/>
                        </a:rPr>
                        <a:t>Güçlü yanlar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u="none" strike="noStrike" cap="none" normalizeH="0" baseline="0" dirty="0" smtClean="0">
                          <a:ln w="12700">
                            <a:solidFill>
                              <a:schemeClr val="tx1"/>
                            </a:solidFill>
                          </a:ln>
                          <a:effectLst/>
                        </a:rPr>
                        <a:t>(beklentiler)</a:t>
                      </a:r>
                      <a:endParaRPr kumimoji="0" lang="tr-TR" sz="1800" b="0" i="0" u="none" strike="noStrike" cap="none" normalizeH="0" baseline="0" dirty="0" smtClean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u="none" strike="noStrike" cap="none" normalizeH="0" baseline="0" dirty="0" smtClean="0">
                          <a:ln w="12700">
                            <a:solidFill>
                              <a:schemeClr val="tx1"/>
                            </a:solidFill>
                          </a:ln>
                          <a:effectLst/>
                        </a:rPr>
                        <a:t>Zayıf yanlar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u="none" strike="noStrike" cap="none" normalizeH="0" baseline="0" dirty="0" smtClean="0">
                          <a:ln w="12700">
                            <a:solidFill>
                              <a:schemeClr val="tx1"/>
                            </a:solidFill>
                          </a:ln>
                          <a:effectLst/>
                        </a:rPr>
                        <a:t>(korkular)</a:t>
                      </a:r>
                      <a:endParaRPr kumimoji="0" lang="tr-TR" sz="1800" b="0" i="0" u="none" strike="noStrike" cap="none" normalizeH="0" baseline="0" dirty="0" smtClean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u="none" strike="noStrike" cap="none" normalizeH="0" baseline="0" dirty="0" smtClean="0">
                          <a:ln w="12700">
                            <a:solidFill>
                              <a:schemeClr val="tx1"/>
                            </a:solidFill>
                          </a:ln>
                          <a:effectLst/>
                        </a:rPr>
                        <a:t>1.</a:t>
                      </a:r>
                      <a:endParaRPr kumimoji="0" lang="tr-TR" sz="2000" b="0" i="0" u="none" strike="noStrike" cap="none" normalizeH="0" baseline="0" dirty="0" smtClean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0" i="0" u="none" strike="noStrike" cap="none" normalizeH="0" baseline="0" smtClean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0" i="0" u="none" strike="noStrike" cap="none" normalizeH="0" baseline="0" smtClean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0" i="0" u="none" strike="noStrike" cap="none" normalizeH="0" baseline="0" dirty="0" smtClean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0" i="0" u="none" strike="noStrike" cap="none" normalizeH="0" baseline="0" dirty="0" smtClean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u="none" strike="noStrike" cap="none" normalizeH="0" baseline="0" smtClean="0">
                          <a:ln w="12700">
                            <a:solidFill>
                              <a:schemeClr val="tx1"/>
                            </a:solidFill>
                          </a:ln>
                          <a:effectLst/>
                        </a:rPr>
                        <a:t>2.</a:t>
                      </a:r>
                      <a:endParaRPr kumimoji="0" lang="tr-TR" sz="2000" b="0" i="0" u="none" strike="noStrike" cap="none" normalizeH="0" baseline="0" smtClean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0" i="0" u="none" strike="noStrike" cap="none" normalizeH="0" baseline="0" smtClean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0" i="0" u="none" strike="noStrike" cap="none" normalizeH="0" baseline="0" smtClean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0" i="0" u="none" strike="noStrike" cap="none" normalizeH="0" baseline="0" smtClean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0" i="0" u="none" strike="noStrike" cap="none" normalizeH="0" baseline="0" dirty="0" smtClean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u="none" strike="noStrike" cap="none" normalizeH="0" baseline="0" smtClean="0">
                          <a:ln w="12700">
                            <a:solidFill>
                              <a:schemeClr val="tx1"/>
                            </a:solidFill>
                          </a:ln>
                          <a:effectLst/>
                        </a:rPr>
                        <a:t>3.</a:t>
                      </a:r>
                      <a:endParaRPr kumimoji="0" lang="tr-TR" sz="2000" b="0" i="0" u="none" strike="noStrike" cap="none" normalizeH="0" baseline="0" smtClean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0" i="0" u="none" strike="noStrike" cap="none" normalizeH="0" baseline="0" smtClean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0" i="0" u="none" strike="noStrike" cap="none" normalizeH="0" baseline="0" smtClean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0" i="0" u="none" strike="noStrike" cap="none" normalizeH="0" baseline="0" smtClean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0" i="0" u="none" strike="noStrike" cap="none" normalizeH="0" baseline="0" dirty="0" smtClean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u="none" strike="noStrike" cap="none" normalizeH="0" baseline="0" smtClean="0">
                          <a:ln w="12700">
                            <a:solidFill>
                              <a:schemeClr val="tx1"/>
                            </a:solidFill>
                          </a:ln>
                          <a:effectLst/>
                        </a:rPr>
                        <a:t>4.</a:t>
                      </a:r>
                      <a:endParaRPr kumimoji="0" lang="tr-TR" sz="2000" b="0" i="0" u="none" strike="noStrike" cap="none" normalizeH="0" baseline="0" smtClean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0" i="0" u="none" strike="noStrike" cap="none" normalizeH="0" baseline="0" smtClean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0" i="0" u="none" strike="noStrike" cap="none" normalizeH="0" baseline="0" smtClean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0" i="0" u="none" strike="noStrike" cap="none" normalizeH="0" baseline="0" smtClean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0" i="0" u="none" strike="noStrike" cap="none" normalizeH="0" baseline="0" dirty="0" smtClean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5" name="Line 124"/>
          <p:cNvSpPr>
            <a:spLocks noChangeShapeType="1"/>
          </p:cNvSpPr>
          <p:nvPr/>
        </p:nvSpPr>
        <p:spPr bwMode="auto">
          <a:xfrm>
            <a:off x="1475656" y="3789040"/>
            <a:ext cx="0" cy="194468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6" name="Line 125"/>
          <p:cNvSpPr>
            <a:spLocks noChangeShapeType="1"/>
          </p:cNvSpPr>
          <p:nvPr/>
        </p:nvSpPr>
        <p:spPr bwMode="auto">
          <a:xfrm>
            <a:off x="1475656" y="3789040"/>
            <a:ext cx="6335713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Örümcek diyagramı</a:t>
            </a:r>
            <a:endParaRPr lang="tr-TR" dirty="0"/>
          </a:p>
        </p:txBody>
      </p:sp>
      <p:pic>
        <p:nvPicPr>
          <p:cNvPr id="4" name="Picture 2" descr="http://conservedelhi2010.files.wordpress.com/2010/09/100918_spider2half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263" y="1844675"/>
            <a:ext cx="6871474" cy="460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40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2. Adım: Sorun Analizi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r-TR" u="sng" dirty="0" smtClean="0"/>
              <a:t>Geçmişe bakış: Elimizde ne var ?</a:t>
            </a:r>
          </a:p>
          <a:p>
            <a:r>
              <a:rPr lang="tr-TR" dirty="0" smtClean="0"/>
              <a:t>Akademik belge ve bilgiler</a:t>
            </a:r>
          </a:p>
          <a:p>
            <a:r>
              <a:rPr lang="tr-TR" dirty="0" smtClean="0"/>
              <a:t>İstatistikler</a:t>
            </a:r>
          </a:p>
          <a:p>
            <a:r>
              <a:rPr lang="tr-TR" dirty="0" smtClean="0"/>
              <a:t>Daha önceki çalışmalar ve raporlar</a:t>
            </a:r>
          </a:p>
          <a:p>
            <a:r>
              <a:rPr lang="tr-TR" dirty="0" smtClean="0"/>
              <a:t>Yerel, bölgesel ve ulusal kalkınma planları</a:t>
            </a:r>
          </a:p>
          <a:p>
            <a:r>
              <a:rPr lang="tr-TR" dirty="0" smtClean="0"/>
              <a:t>Mevzuat, kanun ve yönetmelikler</a:t>
            </a:r>
          </a:p>
          <a:p>
            <a:r>
              <a:rPr lang="tr-TR" dirty="0" smtClean="0"/>
              <a:t>Sektör analizleri</a:t>
            </a:r>
          </a:p>
          <a:p>
            <a:r>
              <a:rPr lang="tr-TR" dirty="0" smtClean="0"/>
              <a:t>Daha önceki benzer projelerin sonuçları</a:t>
            </a:r>
          </a:p>
          <a:p>
            <a:r>
              <a:rPr lang="tr-TR" dirty="0" smtClean="0"/>
              <a:t>Diğer faydalı bilgiler</a:t>
            </a:r>
          </a:p>
          <a:p>
            <a:endParaRPr lang="tr-TR" dirty="0" smtClean="0"/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Sorun analizi</a:t>
            </a:r>
            <a:endParaRPr lang="tr-TR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4412693" cy="44644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4 Metin kutusu"/>
          <p:cNvSpPr txBox="1"/>
          <p:nvPr/>
        </p:nvSpPr>
        <p:spPr>
          <a:xfrm>
            <a:off x="5292080" y="2132856"/>
            <a:ext cx="367240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/>
                </a:solidFill>
              </a:rPr>
              <a:t>Resimde ne görüyorsunuz?</a:t>
            </a:r>
          </a:p>
          <a:p>
            <a:pPr>
              <a:buFont typeface="Arial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 Yaşlı bir kadın?</a:t>
            </a:r>
          </a:p>
          <a:p>
            <a:pPr>
              <a:buFont typeface="Arial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 Genç bir kadın?</a:t>
            </a:r>
            <a:endParaRPr lang="tr-TR" sz="2400" dirty="0">
              <a:solidFill>
                <a:schemeClr val="bg1"/>
              </a:solidFill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5364088" y="3933056"/>
            <a:ext cx="3096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Yargıya varmak için acele etmeyin!</a:t>
            </a:r>
            <a:endParaRPr lang="tr-TR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Sorunları doğru ifade edin!</a:t>
            </a:r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611560" y="2060848"/>
            <a:ext cx="3456384" cy="138499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bg1"/>
                </a:solidFill>
              </a:rPr>
              <a:t>Sorun bir çözümün yokluğu ile ifade edilemez!</a:t>
            </a:r>
            <a:endParaRPr lang="tr-TR" sz="2800" dirty="0">
              <a:solidFill>
                <a:schemeClr val="bg1"/>
              </a:solidFill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644008" y="2060848"/>
            <a:ext cx="3456384" cy="954107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bg1"/>
                </a:solidFill>
              </a:rPr>
              <a:t>Sorun, mevcut olumsuz bir izahattır.</a:t>
            </a:r>
            <a:endParaRPr lang="tr-TR" sz="2800" dirty="0">
              <a:solidFill>
                <a:schemeClr val="bg1"/>
              </a:solidFill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611560" y="5373216"/>
            <a:ext cx="3456384" cy="95410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bg1"/>
                </a:solidFill>
              </a:rPr>
              <a:t>Zararlılara karşı ilaç yok!</a:t>
            </a:r>
            <a:endParaRPr lang="tr-TR" sz="2800" dirty="0">
              <a:solidFill>
                <a:schemeClr val="bg1"/>
              </a:solidFill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4716016" y="5373216"/>
            <a:ext cx="3456384" cy="954107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bg1"/>
                </a:solidFill>
              </a:rPr>
              <a:t>Verim, zararlılardan dolayı düşüyor!</a:t>
            </a:r>
            <a:endParaRPr lang="tr-TR" sz="2800" dirty="0">
              <a:solidFill>
                <a:schemeClr val="bg1"/>
              </a:solidFill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573016"/>
            <a:ext cx="268541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429000"/>
            <a:ext cx="2520280" cy="157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Düz Bağlayıcı"/>
          <p:cNvCxnSpPr/>
          <p:nvPr/>
        </p:nvCxnSpPr>
        <p:spPr>
          <a:xfrm>
            <a:off x="899592" y="3573016"/>
            <a:ext cx="2952328" cy="1584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Düz Bağlayıcı"/>
          <p:cNvCxnSpPr/>
          <p:nvPr/>
        </p:nvCxnSpPr>
        <p:spPr>
          <a:xfrm flipH="1">
            <a:off x="755576" y="3573016"/>
            <a:ext cx="3168352" cy="16561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Sorun ağacı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spcBef>
                <a:spcPct val="50000"/>
              </a:spcBef>
              <a:buNone/>
              <a:defRPr/>
            </a:pPr>
            <a:r>
              <a:rPr lang="tr-TR" dirty="0" smtClean="0">
                <a:latin typeface="Comic Sans MS" pitchFamily="66" charset="0"/>
              </a:rPr>
              <a:t>Tüm sorunların tespit edilmesi</a:t>
            </a:r>
          </a:p>
          <a:p>
            <a:pPr marL="0" indent="0" algn="ctr">
              <a:spcBef>
                <a:spcPct val="50000"/>
              </a:spcBef>
              <a:buNone/>
              <a:defRPr/>
            </a:pPr>
            <a:endParaRPr lang="tr-TR" dirty="0" smtClean="0">
              <a:latin typeface="Comic Sans MS" pitchFamily="66" charset="0"/>
            </a:endParaRPr>
          </a:p>
          <a:p>
            <a:pPr marL="0" indent="0" algn="ctr">
              <a:spcBef>
                <a:spcPct val="50000"/>
              </a:spcBef>
              <a:buNone/>
              <a:defRPr/>
            </a:pPr>
            <a:r>
              <a:rPr lang="tr-TR" dirty="0" smtClean="0">
                <a:latin typeface="Comic Sans MS" pitchFamily="66" charset="0"/>
              </a:rPr>
              <a:t>Ana sorunun tespit edilmesi</a:t>
            </a:r>
          </a:p>
          <a:p>
            <a:pPr marL="0" indent="0" algn="ctr">
              <a:spcBef>
                <a:spcPct val="50000"/>
              </a:spcBef>
              <a:buNone/>
              <a:defRPr/>
            </a:pPr>
            <a:endParaRPr lang="tr-TR" dirty="0" smtClean="0">
              <a:latin typeface="Comic Sans MS" pitchFamily="66" charset="0"/>
            </a:endParaRPr>
          </a:p>
          <a:p>
            <a:pPr marL="0" indent="0" algn="ctr">
              <a:spcBef>
                <a:spcPct val="50000"/>
              </a:spcBef>
              <a:buNone/>
              <a:defRPr/>
            </a:pPr>
            <a:r>
              <a:rPr lang="tr-TR" dirty="0" smtClean="0">
                <a:latin typeface="Comic Sans MS" pitchFamily="66" charset="0"/>
              </a:rPr>
              <a:t>Sorunlar arasında neden/sonuç bağlantısının kurulması</a:t>
            </a:r>
          </a:p>
          <a:p>
            <a:pPr marL="0" indent="0" algn="ctr">
              <a:spcBef>
                <a:spcPct val="50000"/>
              </a:spcBef>
              <a:buNone/>
              <a:defRPr/>
            </a:pPr>
            <a:endParaRPr lang="tr-TR" dirty="0" smtClean="0">
              <a:latin typeface="Comic Sans MS" pitchFamily="66" charset="0"/>
            </a:endParaRPr>
          </a:p>
          <a:p>
            <a:pPr marL="0" indent="0" algn="ctr">
              <a:spcBef>
                <a:spcPct val="50000"/>
              </a:spcBef>
              <a:buNone/>
              <a:defRPr/>
            </a:pPr>
            <a:r>
              <a:rPr lang="tr-TR" dirty="0" smtClean="0">
                <a:latin typeface="Comic Sans MS" pitchFamily="66" charset="0"/>
              </a:rPr>
              <a:t>Sorun hiyerarşisinin oluşturulması</a:t>
            </a:r>
            <a:endParaRPr lang="tr-TR" dirty="0"/>
          </a:p>
        </p:txBody>
      </p:sp>
      <p:sp>
        <p:nvSpPr>
          <p:cNvPr id="4" name="3 Sağ Ok"/>
          <p:cNvSpPr/>
          <p:nvPr/>
        </p:nvSpPr>
        <p:spPr>
          <a:xfrm rot="5400000">
            <a:off x="4103948" y="2384884"/>
            <a:ext cx="576064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Sağ Ok"/>
          <p:cNvSpPr/>
          <p:nvPr/>
        </p:nvSpPr>
        <p:spPr>
          <a:xfrm rot="5400000">
            <a:off x="4103948" y="3537012"/>
            <a:ext cx="576064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Sağ Ok"/>
          <p:cNvSpPr/>
          <p:nvPr/>
        </p:nvSpPr>
        <p:spPr>
          <a:xfrm rot="5400000">
            <a:off x="4175956" y="5121188"/>
            <a:ext cx="576064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Sorun ağacı</a:t>
            </a:r>
            <a:endParaRPr lang="tr-TR" dirty="0"/>
          </a:p>
        </p:txBody>
      </p:sp>
      <p:sp>
        <p:nvSpPr>
          <p:cNvPr id="4" name="Rectangle 12" descr="Light upward diagonal"/>
          <p:cNvSpPr>
            <a:spLocks noChangeArrowheads="1"/>
          </p:cNvSpPr>
          <p:nvPr/>
        </p:nvSpPr>
        <p:spPr bwMode="auto">
          <a:xfrm>
            <a:off x="899592" y="3789040"/>
            <a:ext cx="7416800" cy="936625"/>
          </a:xfrm>
          <a:prstGeom prst="rect">
            <a:avLst/>
          </a:prstGeom>
          <a:pattFill prst="ltUpDiag">
            <a:fgClr>
              <a:srgbClr val="FFFF00"/>
            </a:fgClr>
            <a:bgClr>
              <a:srgbClr val="000099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771255" y="2780977"/>
            <a:ext cx="3529013" cy="376238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b="1">
                <a:solidFill>
                  <a:schemeClr val="bg1"/>
                </a:solidFill>
                <a:latin typeface="Comic Sans MS" pitchFamily="66" charset="0"/>
              </a:rPr>
              <a:t>SONUÇLAR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842692" y="4077965"/>
            <a:ext cx="3529013" cy="376238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b="1">
                <a:solidFill>
                  <a:schemeClr val="bg1"/>
                </a:solidFill>
                <a:latin typeface="Comic Sans MS" pitchFamily="66" charset="0"/>
              </a:rPr>
              <a:t>ANA SORUN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842692" y="5373365"/>
            <a:ext cx="3529013" cy="376238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b="1">
                <a:solidFill>
                  <a:schemeClr val="bg1"/>
                </a:solidFill>
                <a:latin typeface="Comic Sans MS" pitchFamily="66" charset="0"/>
              </a:rPr>
              <a:t>SEBEPLER</a:t>
            </a: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4355580" y="4725665"/>
            <a:ext cx="360363" cy="649288"/>
          </a:xfrm>
          <a:prstGeom prst="upArrow">
            <a:avLst>
              <a:gd name="adj1" fmla="val 50000"/>
              <a:gd name="adj2" fmla="val 45044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4355580" y="3141340"/>
            <a:ext cx="360363" cy="647700"/>
          </a:xfrm>
          <a:prstGeom prst="upArrow">
            <a:avLst>
              <a:gd name="adj1" fmla="val 50000"/>
              <a:gd name="adj2" fmla="val 44934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12" descr="Light upward diagonal"/>
          <p:cNvSpPr>
            <a:spLocks noChangeArrowheads="1"/>
          </p:cNvSpPr>
          <p:nvPr/>
        </p:nvSpPr>
        <p:spPr bwMode="auto">
          <a:xfrm>
            <a:off x="2195736" y="4221088"/>
            <a:ext cx="5857875" cy="500063"/>
          </a:xfrm>
          <a:prstGeom prst="rect">
            <a:avLst/>
          </a:prstGeom>
          <a:pattFill prst="ltUpDiag">
            <a:fgClr>
              <a:srgbClr val="FFFF00"/>
            </a:fgClr>
            <a:bgClr>
              <a:srgbClr val="000099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Sorun ağacı</a:t>
            </a:r>
            <a:endParaRPr lang="tr-TR" dirty="0"/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539552" y="1916832"/>
            <a:ext cx="2232025" cy="1200150"/>
            <a:chOff x="567" y="981"/>
            <a:chExt cx="1406" cy="756"/>
          </a:xfrm>
        </p:grpSpPr>
        <p:sp>
          <p:nvSpPr>
            <p:cNvPr id="5" name="Rectangle 5" descr="Light upward diagonal"/>
            <p:cNvSpPr>
              <a:spLocks noChangeArrowheads="1"/>
            </p:cNvSpPr>
            <p:nvPr/>
          </p:nvSpPr>
          <p:spPr bwMode="auto">
            <a:xfrm>
              <a:off x="567" y="1244"/>
              <a:ext cx="1406" cy="203"/>
            </a:xfrm>
            <a:prstGeom prst="rect">
              <a:avLst/>
            </a:prstGeom>
            <a:pattFill prst="ltUpDiag">
              <a:fgClr>
                <a:srgbClr val="FFFF00"/>
              </a:fgClr>
              <a:bgClr>
                <a:srgbClr val="000099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930" y="981"/>
              <a:ext cx="669" cy="15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r-TR" sz="900" b="1">
                  <a:solidFill>
                    <a:schemeClr val="bg1"/>
                  </a:solidFill>
                  <a:latin typeface="Comic Sans MS" pitchFamily="66" charset="0"/>
                </a:rPr>
                <a:t>SONUÇLAR</a:t>
              </a: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930" y="1253"/>
              <a:ext cx="669" cy="15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r-TR" sz="900" b="1">
                  <a:solidFill>
                    <a:schemeClr val="bg1"/>
                  </a:solidFill>
                  <a:latin typeface="Comic Sans MS" pitchFamily="66" charset="0"/>
                </a:rPr>
                <a:t>ANA SORUN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935" y="1587"/>
              <a:ext cx="669" cy="15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r-TR" sz="900" b="1">
                  <a:solidFill>
                    <a:schemeClr val="bg1"/>
                  </a:solidFill>
                  <a:latin typeface="Comic Sans MS" pitchFamily="66" charset="0"/>
                </a:rPr>
                <a:t>SEBEPLER</a:t>
              </a:r>
            </a:p>
          </p:txBody>
        </p:sp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>
              <a:off x="1222" y="1447"/>
              <a:ext cx="68" cy="141"/>
            </a:xfrm>
            <a:prstGeom prst="upArrow">
              <a:avLst>
                <a:gd name="adj1" fmla="val 50000"/>
                <a:gd name="adj2" fmla="val 51838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>
              <a:off x="1202" y="1117"/>
              <a:ext cx="88" cy="127"/>
            </a:xfrm>
            <a:prstGeom prst="upArrow">
              <a:avLst>
                <a:gd name="adj1" fmla="val 50000"/>
                <a:gd name="adj2" fmla="val 3608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3492302" y="4292376"/>
            <a:ext cx="3097212" cy="346075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1600" dirty="0" smtClean="0">
                <a:solidFill>
                  <a:srgbClr val="EAEAEA"/>
                </a:solidFill>
                <a:latin typeface="Comic Sans MS" pitchFamily="66" charset="0"/>
              </a:rPr>
              <a:t>Yetersiz güvenilir gıda arzı</a:t>
            </a:r>
            <a:endParaRPr lang="tr-TR" sz="1600" dirty="0">
              <a:solidFill>
                <a:srgbClr val="EAEAEA"/>
              </a:solidFill>
              <a:latin typeface="Comic Sans MS" pitchFamily="66" charset="0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2374701" y="3250751"/>
            <a:ext cx="2378075" cy="584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1600" dirty="0" smtClean="0">
                <a:solidFill>
                  <a:srgbClr val="EAEAEA"/>
                </a:solidFill>
                <a:latin typeface="Comic Sans MS" pitchFamily="66" charset="0"/>
              </a:rPr>
              <a:t>Yüksek gıda zehirlenmesi vakaları</a:t>
            </a:r>
            <a:endParaRPr lang="tr-TR" sz="1600" dirty="0">
              <a:solidFill>
                <a:srgbClr val="EAEAEA"/>
              </a:solidFill>
              <a:latin typeface="Comic Sans MS" pitchFamily="66" charset="0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5329832" y="3244338"/>
            <a:ext cx="2447925" cy="584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1600" dirty="0" smtClean="0">
                <a:solidFill>
                  <a:srgbClr val="EAEAEA"/>
                </a:solidFill>
                <a:latin typeface="Comic Sans MS" pitchFamily="66" charset="0"/>
              </a:rPr>
              <a:t>Kötü beslenmeye bağlı rahatsızlıklardaki artış</a:t>
            </a:r>
            <a:endParaRPr lang="tr-TR" sz="1600" dirty="0">
              <a:solidFill>
                <a:srgbClr val="EAEAEA"/>
              </a:solidFill>
              <a:latin typeface="Comic Sans MS" pitchFamily="66" charset="0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3456583" y="1941150"/>
            <a:ext cx="3097212" cy="584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1600" dirty="0" smtClean="0">
                <a:solidFill>
                  <a:srgbClr val="EAEAEA"/>
                </a:solidFill>
                <a:latin typeface="Comic Sans MS" pitchFamily="66" charset="0"/>
              </a:rPr>
              <a:t>Gıda imalatçılarına olan düşük güven</a:t>
            </a:r>
            <a:endParaRPr lang="tr-TR" sz="1600" dirty="0">
              <a:solidFill>
                <a:srgbClr val="EAEAEA"/>
              </a:solidFill>
              <a:latin typeface="Comic Sans MS" pitchFamily="66" charset="0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1331714" y="5084539"/>
            <a:ext cx="2233613" cy="584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1600" dirty="0" smtClean="0">
                <a:solidFill>
                  <a:srgbClr val="EAEAEA"/>
                </a:solidFill>
                <a:latin typeface="Comic Sans MS" pitchFamily="66" charset="0"/>
              </a:rPr>
              <a:t>Düşük hijyen koşulları</a:t>
            </a:r>
            <a:endParaRPr lang="tr-TR" sz="1600" dirty="0">
              <a:solidFill>
                <a:srgbClr val="EAEAEA"/>
              </a:solidFill>
              <a:latin typeface="Comic Sans MS" pitchFamily="66" charset="0"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3779639" y="5084539"/>
            <a:ext cx="2663825" cy="584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1600" dirty="0" smtClean="0">
                <a:solidFill>
                  <a:srgbClr val="EAEAEA"/>
                </a:solidFill>
                <a:latin typeface="Comic Sans MS" pitchFamily="66" charset="0"/>
              </a:rPr>
              <a:t>Gıda üretim şartlarının bilinmemesi</a:t>
            </a:r>
            <a:endParaRPr lang="tr-TR" sz="1600" dirty="0">
              <a:solidFill>
                <a:srgbClr val="EAEAEA"/>
              </a:solidFill>
              <a:latin typeface="Comic Sans MS" pitchFamily="66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6660952" y="5084539"/>
            <a:ext cx="2266950" cy="584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1600" dirty="0" smtClean="0">
                <a:solidFill>
                  <a:srgbClr val="EAEAEA"/>
                </a:solidFill>
                <a:latin typeface="Comic Sans MS" pitchFamily="66" charset="0"/>
              </a:rPr>
              <a:t>Kalitesiz girdi kullanımı</a:t>
            </a:r>
            <a:endParaRPr lang="tr-TR" sz="1600" dirty="0">
              <a:solidFill>
                <a:srgbClr val="EAEAEA"/>
              </a:solidFill>
              <a:latin typeface="Comic Sans MS" pitchFamily="66" charset="0"/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179611" y="5957440"/>
            <a:ext cx="2016125" cy="584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1600" dirty="0" smtClean="0">
                <a:solidFill>
                  <a:srgbClr val="EAEAEA"/>
                </a:solidFill>
                <a:latin typeface="Comic Sans MS" pitchFamily="66" charset="0"/>
              </a:rPr>
              <a:t>İmalathanelerin durumu kötü</a:t>
            </a:r>
            <a:endParaRPr lang="tr-TR" sz="1600" dirty="0">
              <a:solidFill>
                <a:srgbClr val="EAEAEA"/>
              </a:solidFill>
              <a:latin typeface="Comic Sans MS" pitchFamily="66" charset="0"/>
            </a:endParaRP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2745631" y="5945880"/>
            <a:ext cx="2736850" cy="584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1600" dirty="0" smtClean="0">
                <a:solidFill>
                  <a:srgbClr val="EAEAEA"/>
                </a:solidFill>
                <a:latin typeface="Comic Sans MS" pitchFamily="66" charset="0"/>
              </a:rPr>
              <a:t>Çalışanlar </a:t>
            </a:r>
            <a:r>
              <a:rPr lang="tr-TR" sz="1600" dirty="0" err="1" smtClean="0">
                <a:solidFill>
                  <a:srgbClr val="EAEAEA"/>
                </a:solidFill>
                <a:latin typeface="Comic Sans MS" pitchFamily="66" charset="0"/>
              </a:rPr>
              <a:t>temizilik</a:t>
            </a:r>
            <a:r>
              <a:rPr lang="tr-TR" sz="1600" dirty="0" smtClean="0">
                <a:solidFill>
                  <a:srgbClr val="EAEAEA"/>
                </a:solidFill>
                <a:latin typeface="Comic Sans MS" pitchFamily="66" charset="0"/>
              </a:rPr>
              <a:t> kurallarını bilmiyor</a:t>
            </a:r>
            <a:endParaRPr lang="tr-TR" sz="1600" dirty="0">
              <a:solidFill>
                <a:srgbClr val="EAEAEA"/>
              </a:solidFill>
              <a:latin typeface="Comic Sans MS" pitchFamily="66" charset="0"/>
            </a:endParaRPr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 flipV="1">
            <a:off x="3568327" y="2889746"/>
            <a:ext cx="0" cy="35459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" name="Line 23"/>
          <p:cNvSpPr>
            <a:spLocks noChangeShapeType="1"/>
          </p:cNvSpPr>
          <p:nvPr/>
        </p:nvSpPr>
        <p:spPr bwMode="auto">
          <a:xfrm>
            <a:off x="3565327" y="2889746"/>
            <a:ext cx="2881313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2" name="Line 24"/>
          <p:cNvSpPr>
            <a:spLocks noChangeShapeType="1"/>
          </p:cNvSpPr>
          <p:nvPr/>
        </p:nvSpPr>
        <p:spPr bwMode="auto">
          <a:xfrm>
            <a:off x="6429697" y="2889746"/>
            <a:ext cx="0" cy="36100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 flipH="1" flipV="1">
            <a:off x="5040907" y="2525923"/>
            <a:ext cx="0" cy="35293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>
            <a:off x="3563738" y="3835527"/>
            <a:ext cx="1" cy="3123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>
            <a:off x="3563739" y="4147914"/>
            <a:ext cx="2881313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6" name="Line 30"/>
          <p:cNvSpPr>
            <a:spLocks noChangeShapeType="1"/>
          </p:cNvSpPr>
          <p:nvPr/>
        </p:nvSpPr>
        <p:spPr bwMode="auto">
          <a:xfrm flipV="1">
            <a:off x="4138836" y="5805264"/>
            <a:ext cx="0" cy="152176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7" name="Line 31"/>
          <p:cNvSpPr>
            <a:spLocks noChangeShapeType="1"/>
          </p:cNvSpPr>
          <p:nvPr/>
        </p:nvSpPr>
        <p:spPr bwMode="auto">
          <a:xfrm>
            <a:off x="1187673" y="5805264"/>
            <a:ext cx="2951163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8" name="Line 32"/>
          <p:cNvSpPr>
            <a:spLocks noChangeShapeType="1"/>
          </p:cNvSpPr>
          <p:nvPr/>
        </p:nvSpPr>
        <p:spPr bwMode="auto">
          <a:xfrm>
            <a:off x="1187673" y="5805264"/>
            <a:ext cx="0" cy="140616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9" name="Line 33"/>
          <p:cNvSpPr>
            <a:spLocks noChangeShapeType="1"/>
          </p:cNvSpPr>
          <p:nvPr/>
        </p:nvSpPr>
        <p:spPr bwMode="auto">
          <a:xfrm>
            <a:off x="2555776" y="5660801"/>
            <a:ext cx="0" cy="1444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0" name="Line 34"/>
          <p:cNvSpPr>
            <a:spLocks noChangeShapeType="1"/>
          </p:cNvSpPr>
          <p:nvPr/>
        </p:nvSpPr>
        <p:spPr bwMode="auto">
          <a:xfrm flipV="1">
            <a:off x="2412802" y="4868639"/>
            <a:ext cx="0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1" name="Line 35"/>
          <p:cNvSpPr>
            <a:spLocks noChangeShapeType="1"/>
          </p:cNvSpPr>
          <p:nvPr/>
        </p:nvSpPr>
        <p:spPr bwMode="auto">
          <a:xfrm>
            <a:off x="2412802" y="4868639"/>
            <a:ext cx="532765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2" name="Line 36"/>
          <p:cNvSpPr>
            <a:spLocks noChangeShapeType="1"/>
          </p:cNvSpPr>
          <p:nvPr/>
        </p:nvSpPr>
        <p:spPr bwMode="auto">
          <a:xfrm>
            <a:off x="7740452" y="4868639"/>
            <a:ext cx="0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3" name="Line 37"/>
          <p:cNvSpPr>
            <a:spLocks noChangeShapeType="1"/>
          </p:cNvSpPr>
          <p:nvPr/>
        </p:nvSpPr>
        <p:spPr bwMode="auto">
          <a:xfrm>
            <a:off x="5005189" y="4652739"/>
            <a:ext cx="794" cy="431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4" name="Line 28"/>
          <p:cNvSpPr>
            <a:spLocks noChangeShapeType="1"/>
          </p:cNvSpPr>
          <p:nvPr/>
        </p:nvSpPr>
        <p:spPr bwMode="auto">
          <a:xfrm flipH="1" flipV="1">
            <a:off x="6443464" y="3835527"/>
            <a:ext cx="744" cy="31241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5" name="Line 29"/>
          <p:cNvSpPr>
            <a:spLocks noChangeShapeType="1"/>
          </p:cNvSpPr>
          <p:nvPr/>
        </p:nvSpPr>
        <p:spPr bwMode="auto">
          <a:xfrm>
            <a:off x="5004345" y="4147939"/>
            <a:ext cx="0" cy="1444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3. Adım: Hedef Ağacı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tr-TR" dirty="0" smtClean="0">
                <a:latin typeface="Comic Sans MS" pitchFamily="66" charset="0"/>
              </a:rPr>
              <a:t>Ana sorunun çözülmüş biçimi proje hedefidir</a:t>
            </a:r>
          </a:p>
          <a:p>
            <a:pPr marL="88900">
              <a:spcBef>
                <a:spcPct val="50000"/>
              </a:spcBef>
              <a:defRPr/>
            </a:pPr>
            <a:r>
              <a:rPr lang="tr-TR" dirty="0" smtClean="0">
                <a:latin typeface="Comic Sans MS" pitchFamily="66" charset="0"/>
              </a:rPr>
              <a:t> Sorunlar çözüldüğünde ortaya nasıl bir</a:t>
            </a:r>
          </a:p>
          <a:p>
            <a:pPr marL="88900">
              <a:spcBef>
                <a:spcPct val="50000"/>
              </a:spcBef>
              <a:buNone/>
              <a:defRPr/>
            </a:pPr>
            <a:r>
              <a:rPr lang="tr-TR" dirty="0" smtClean="0">
                <a:latin typeface="Comic Sans MS" pitchFamily="66" charset="0"/>
              </a:rPr>
              <a:t>   fayda çıkacak (fayda)</a:t>
            </a:r>
          </a:p>
          <a:p>
            <a:pPr marL="88900">
              <a:spcBef>
                <a:spcPct val="50000"/>
              </a:spcBef>
              <a:defRPr/>
            </a:pPr>
            <a:r>
              <a:rPr lang="tr-TR" dirty="0" smtClean="0">
                <a:latin typeface="Comic Sans MS" pitchFamily="66" charset="0"/>
              </a:rPr>
              <a:t> Nedenler ise proje faaliyetleridir.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Projelerin Özellikleri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tr-TR" u="sng" dirty="0" smtClean="0"/>
              <a:t>Projeler:</a:t>
            </a:r>
          </a:p>
          <a:p>
            <a:r>
              <a:rPr lang="tr-TR" dirty="0" smtClean="0"/>
              <a:t>Yerel, bölgesel ve ulusal hatta uluslar arası politika, program ve planlara katkı vermelidir.</a:t>
            </a:r>
          </a:p>
          <a:p>
            <a:r>
              <a:rPr lang="tr-TR" dirty="0" smtClean="0"/>
              <a:t>Yerel, bölgesel ve ulusal öncelik ve sorunlarla ilgili olmalı ve hedef grubun gerçek ihtiyaçlarıyla alakalı olmalıdır.</a:t>
            </a:r>
          </a:p>
          <a:p>
            <a:r>
              <a:rPr lang="tr-TR" dirty="0" smtClean="0"/>
              <a:t>Gerçekçi ve başarılabilir hedefleri olmalıdır.</a:t>
            </a:r>
          </a:p>
          <a:p>
            <a:r>
              <a:rPr lang="tr-TR" dirty="0" smtClean="0"/>
              <a:t>İyi yönetilmelidir.</a:t>
            </a:r>
          </a:p>
          <a:p>
            <a:r>
              <a:rPr lang="tr-TR" dirty="0" smtClean="0"/>
              <a:t>Sürdürülebilir olmalıdır.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Hedef Ağacı</a:t>
            </a:r>
            <a:endParaRPr lang="tr-TR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899592" y="2636912"/>
            <a:ext cx="7416800" cy="2968625"/>
            <a:chOff x="567" y="1071"/>
            <a:chExt cx="4672" cy="1870"/>
          </a:xfrm>
        </p:grpSpPr>
        <p:sp>
          <p:nvSpPr>
            <p:cNvPr id="5" name="Rectangle 5" descr="Light upward diagonal"/>
            <p:cNvSpPr>
              <a:spLocks noChangeArrowheads="1"/>
            </p:cNvSpPr>
            <p:nvPr/>
          </p:nvSpPr>
          <p:spPr bwMode="auto">
            <a:xfrm>
              <a:off x="567" y="1706"/>
              <a:ext cx="4672" cy="590"/>
            </a:xfrm>
            <a:prstGeom prst="rect">
              <a:avLst/>
            </a:prstGeom>
            <a:pattFill prst="ltUpDiag">
              <a:fgClr>
                <a:srgbClr val="FFFF00"/>
              </a:fgClr>
              <a:bgClr>
                <a:srgbClr val="000099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746" y="1071"/>
              <a:ext cx="2223" cy="237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r-TR" b="1">
                  <a:solidFill>
                    <a:schemeClr val="bg1"/>
                  </a:solidFill>
                  <a:latin typeface="Comic Sans MS" pitchFamily="66" charset="0"/>
                </a:rPr>
                <a:t>FAYDALAR</a:t>
              </a: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1791" y="1888"/>
              <a:ext cx="2223" cy="237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r-TR" b="1">
                  <a:solidFill>
                    <a:schemeClr val="bg1"/>
                  </a:solidFill>
                  <a:latin typeface="Comic Sans MS" pitchFamily="66" charset="0"/>
                </a:rPr>
                <a:t>PROJE HEDEFİ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1791" y="2704"/>
              <a:ext cx="2223" cy="237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r-TR" b="1">
                  <a:solidFill>
                    <a:schemeClr val="bg1"/>
                  </a:solidFill>
                  <a:latin typeface="Comic Sans MS" pitchFamily="66" charset="0"/>
                </a:rPr>
                <a:t>FAALİYETLER</a:t>
              </a:r>
            </a:p>
          </p:txBody>
        </p:sp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>
              <a:off x="2744" y="2296"/>
              <a:ext cx="227" cy="409"/>
            </a:xfrm>
            <a:prstGeom prst="upArrow">
              <a:avLst>
                <a:gd name="adj1" fmla="val 50000"/>
                <a:gd name="adj2" fmla="val 45044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>
              <a:off x="2744" y="1298"/>
              <a:ext cx="227" cy="408"/>
            </a:xfrm>
            <a:prstGeom prst="upArrow">
              <a:avLst>
                <a:gd name="adj1" fmla="val 50000"/>
                <a:gd name="adj2" fmla="val 44934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Hedef Ağacı</a:t>
            </a:r>
            <a:endParaRPr lang="tr-TR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539552" y="1844824"/>
            <a:ext cx="2232025" cy="1200150"/>
            <a:chOff x="567" y="981"/>
            <a:chExt cx="1406" cy="756"/>
          </a:xfrm>
        </p:grpSpPr>
        <p:sp>
          <p:nvSpPr>
            <p:cNvPr id="5" name="Rectangle 5" descr="Light upward diagonal"/>
            <p:cNvSpPr>
              <a:spLocks noChangeArrowheads="1"/>
            </p:cNvSpPr>
            <p:nvPr/>
          </p:nvSpPr>
          <p:spPr bwMode="auto">
            <a:xfrm>
              <a:off x="567" y="1244"/>
              <a:ext cx="1406" cy="203"/>
            </a:xfrm>
            <a:prstGeom prst="rect">
              <a:avLst/>
            </a:prstGeom>
            <a:pattFill prst="ltUpDiag">
              <a:fgClr>
                <a:srgbClr val="FFFF00"/>
              </a:fgClr>
              <a:bgClr>
                <a:srgbClr val="000099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930" y="981"/>
              <a:ext cx="669" cy="15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r-TR" sz="900" b="1">
                  <a:solidFill>
                    <a:schemeClr val="bg1"/>
                  </a:solidFill>
                  <a:latin typeface="Comic Sans MS" pitchFamily="66" charset="0"/>
                </a:rPr>
                <a:t>FAYDALAR</a:t>
              </a: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930" y="1253"/>
              <a:ext cx="669" cy="15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r-TR" sz="900" b="1">
                  <a:solidFill>
                    <a:schemeClr val="bg1"/>
                  </a:solidFill>
                  <a:latin typeface="Comic Sans MS" pitchFamily="66" charset="0"/>
                </a:rPr>
                <a:t>PROJE HEDEFİ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935" y="1587"/>
              <a:ext cx="669" cy="15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r-TR" sz="900" b="1">
                  <a:solidFill>
                    <a:schemeClr val="bg1"/>
                  </a:solidFill>
                  <a:latin typeface="Comic Sans MS" pitchFamily="66" charset="0"/>
                </a:rPr>
                <a:t>FAALİYETLER</a:t>
              </a:r>
            </a:p>
          </p:txBody>
        </p:sp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>
              <a:off x="1222" y="1447"/>
              <a:ext cx="68" cy="141"/>
            </a:xfrm>
            <a:prstGeom prst="upArrow">
              <a:avLst>
                <a:gd name="adj1" fmla="val 50000"/>
                <a:gd name="adj2" fmla="val 51838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>
              <a:off x="1202" y="1117"/>
              <a:ext cx="88" cy="127"/>
            </a:xfrm>
            <a:prstGeom prst="upArrow">
              <a:avLst>
                <a:gd name="adj1" fmla="val 50000"/>
                <a:gd name="adj2" fmla="val 3608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" name="Rectangle 12" descr="Light upward diagonal"/>
          <p:cNvSpPr>
            <a:spLocks noChangeArrowheads="1"/>
          </p:cNvSpPr>
          <p:nvPr/>
        </p:nvSpPr>
        <p:spPr bwMode="auto">
          <a:xfrm>
            <a:off x="1639094" y="4147343"/>
            <a:ext cx="5857875" cy="500063"/>
          </a:xfrm>
          <a:prstGeom prst="rect">
            <a:avLst/>
          </a:prstGeom>
          <a:pattFill prst="ltUpDiag">
            <a:fgClr>
              <a:srgbClr val="FFFF00"/>
            </a:fgClr>
            <a:bgClr>
              <a:srgbClr val="000099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915791" y="4220368"/>
            <a:ext cx="3456880" cy="338554"/>
          </a:xfrm>
          <a:prstGeom prst="rect">
            <a:avLst/>
          </a:prstGeom>
          <a:solidFill>
            <a:srgbClr val="008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1600" dirty="0" smtClean="0">
                <a:solidFill>
                  <a:srgbClr val="EAEAEA"/>
                </a:solidFill>
                <a:latin typeface="Comic Sans MS" pitchFamily="66" charset="0"/>
              </a:rPr>
              <a:t>Güvenilir gıda arzı yeterli düzeyde</a:t>
            </a:r>
            <a:endParaRPr lang="tr-TR" sz="1600" dirty="0">
              <a:solidFill>
                <a:srgbClr val="EAEAEA"/>
              </a:solidFill>
              <a:latin typeface="Comic Sans MS" pitchFamily="66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539553" y="3572668"/>
            <a:ext cx="4211040" cy="307777"/>
          </a:xfrm>
          <a:prstGeom prst="rect">
            <a:avLst/>
          </a:prstGeom>
          <a:solidFill>
            <a:srgbClr val="008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1400" dirty="0" smtClean="0">
                <a:solidFill>
                  <a:srgbClr val="EAEAEA"/>
                </a:solidFill>
                <a:latin typeface="Comic Sans MS" pitchFamily="66" charset="0"/>
              </a:rPr>
              <a:t>Gıda zehirlenmesi vakaları düşük seviyede</a:t>
            </a:r>
            <a:endParaRPr lang="tr-TR" sz="1400" dirty="0">
              <a:solidFill>
                <a:srgbClr val="EAEAEA"/>
              </a:solidFill>
              <a:latin typeface="Comic Sans MS" pitchFamily="66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4931569" y="3572668"/>
            <a:ext cx="4176935" cy="307777"/>
          </a:xfrm>
          <a:prstGeom prst="rect">
            <a:avLst/>
          </a:prstGeom>
          <a:solidFill>
            <a:srgbClr val="008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1400" dirty="0" smtClean="0">
                <a:solidFill>
                  <a:srgbClr val="EAEAEA"/>
                </a:solidFill>
                <a:latin typeface="Comic Sans MS" pitchFamily="66" charset="0"/>
              </a:rPr>
              <a:t>Kötü beslenmeye bağlı rahatsızlıklar azaldı</a:t>
            </a:r>
            <a:endParaRPr lang="tr-TR" sz="1400" dirty="0">
              <a:solidFill>
                <a:srgbClr val="EAEAEA"/>
              </a:solidFill>
              <a:latin typeface="Comic Sans MS" pitchFamily="66" charset="0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3131344" y="2564606"/>
            <a:ext cx="3097212" cy="584775"/>
          </a:xfrm>
          <a:prstGeom prst="rect">
            <a:avLst/>
          </a:prstGeom>
          <a:solidFill>
            <a:srgbClr val="008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1600" dirty="0" smtClean="0">
                <a:solidFill>
                  <a:srgbClr val="EAEAEA"/>
                </a:solidFill>
                <a:latin typeface="Comic Sans MS" pitchFamily="66" charset="0"/>
              </a:rPr>
              <a:t>İmalathanelerin </a:t>
            </a:r>
            <a:r>
              <a:rPr lang="tr-TR" sz="1600" dirty="0">
                <a:solidFill>
                  <a:srgbClr val="EAEAEA"/>
                </a:solidFill>
                <a:latin typeface="Comic Sans MS" pitchFamily="66" charset="0"/>
              </a:rPr>
              <a:t>müşteriler üzerindeki </a:t>
            </a:r>
            <a:r>
              <a:rPr lang="tr-TR" sz="1600" dirty="0" err="1">
                <a:solidFill>
                  <a:srgbClr val="EAEAEA"/>
                </a:solidFill>
                <a:latin typeface="Comic Sans MS" pitchFamily="66" charset="0"/>
              </a:rPr>
              <a:t>imajı:GÜVENİLİR</a:t>
            </a:r>
            <a:endParaRPr lang="tr-TR" sz="1600" dirty="0">
              <a:solidFill>
                <a:srgbClr val="EAEAEA"/>
              </a:solidFill>
              <a:latin typeface="Comic Sans MS" pitchFamily="66" charset="0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970756" y="5012531"/>
            <a:ext cx="2233613" cy="338554"/>
          </a:xfrm>
          <a:prstGeom prst="rect">
            <a:avLst/>
          </a:prstGeom>
          <a:solidFill>
            <a:srgbClr val="008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1600" dirty="0" smtClean="0">
                <a:solidFill>
                  <a:srgbClr val="EAEAEA"/>
                </a:solidFill>
                <a:latin typeface="Comic Sans MS" pitchFamily="66" charset="0"/>
              </a:rPr>
              <a:t>Gıdalar hijyenik</a:t>
            </a:r>
            <a:endParaRPr lang="tr-TR" sz="1600" dirty="0">
              <a:solidFill>
                <a:srgbClr val="EAEAEA"/>
              </a:solidFill>
              <a:latin typeface="Comic Sans MS" pitchFamily="66" charset="0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3418681" y="5012531"/>
            <a:ext cx="2663825" cy="584775"/>
          </a:xfrm>
          <a:prstGeom prst="rect">
            <a:avLst/>
          </a:prstGeom>
          <a:solidFill>
            <a:srgbClr val="008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1600" dirty="0" smtClean="0">
                <a:solidFill>
                  <a:srgbClr val="EAEAEA"/>
                </a:solidFill>
                <a:latin typeface="Comic Sans MS" pitchFamily="66" charset="0"/>
              </a:rPr>
              <a:t>Gıda üretim şartları uygulanıyor</a:t>
            </a:r>
            <a:endParaRPr lang="tr-TR" sz="1600" dirty="0">
              <a:solidFill>
                <a:srgbClr val="EAEAEA"/>
              </a:solidFill>
              <a:latin typeface="Comic Sans MS" pitchFamily="66" charset="0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6299994" y="5012531"/>
            <a:ext cx="2266950" cy="584775"/>
          </a:xfrm>
          <a:prstGeom prst="rect">
            <a:avLst/>
          </a:prstGeom>
          <a:solidFill>
            <a:srgbClr val="008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1600" dirty="0" smtClean="0">
                <a:solidFill>
                  <a:srgbClr val="EAEAEA"/>
                </a:solidFill>
                <a:latin typeface="Comic Sans MS" pitchFamily="66" charset="0"/>
              </a:rPr>
              <a:t>Kullanılan girdiler insan sağlığına uygun</a:t>
            </a:r>
            <a:endParaRPr lang="tr-TR" sz="1600" dirty="0">
              <a:solidFill>
                <a:srgbClr val="EAEAEA"/>
              </a:solidFill>
              <a:latin typeface="Comic Sans MS" pitchFamily="66" charset="0"/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59415" y="5885075"/>
            <a:ext cx="2016125" cy="584775"/>
          </a:xfrm>
          <a:prstGeom prst="rect">
            <a:avLst/>
          </a:prstGeom>
          <a:solidFill>
            <a:srgbClr val="008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1600" dirty="0" smtClean="0">
                <a:solidFill>
                  <a:srgbClr val="EAEAEA"/>
                </a:solidFill>
                <a:latin typeface="Comic Sans MS" pitchFamily="66" charset="0"/>
              </a:rPr>
              <a:t>İmalathaneler temiz</a:t>
            </a:r>
            <a:endParaRPr lang="tr-TR" sz="1600" dirty="0">
              <a:solidFill>
                <a:srgbClr val="EAEAEA"/>
              </a:solidFill>
              <a:latin typeface="Comic Sans MS" pitchFamily="66" charset="0"/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2483768" y="5884328"/>
            <a:ext cx="2736850" cy="584775"/>
          </a:xfrm>
          <a:prstGeom prst="rect">
            <a:avLst/>
          </a:prstGeom>
          <a:solidFill>
            <a:srgbClr val="008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1600" dirty="0" smtClean="0">
                <a:solidFill>
                  <a:srgbClr val="EAEAEA"/>
                </a:solidFill>
                <a:latin typeface="Comic Sans MS" pitchFamily="66" charset="0"/>
              </a:rPr>
              <a:t>Çalışanlar temizlik kurallarına uyuyor</a:t>
            </a:r>
            <a:endParaRPr lang="tr-TR" sz="1600" dirty="0">
              <a:solidFill>
                <a:srgbClr val="EAEAEA"/>
              </a:solidFill>
              <a:latin typeface="Comic Sans MS" pitchFamily="66" charset="0"/>
            </a:endParaRPr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3202781" y="3356768"/>
            <a:ext cx="0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3202781" y="3356768"/>
            <a:ext cx="2881313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6084094" y="3356768"/>
            <a:ext cx="0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 flipV="1">
            <a:off x="4644231" y="3140868"/>
            <a:ext cx="0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3202781" y="3933031"/>
            <a:ext cx="0" cy="1428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>
            <a:off x="3202781" y="4075906"/>
            <a:ext cx="2881313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 flipV="1">
            <a:off x="6084094" y="3933031"/>
            <a:ext cx="0" cy="1428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>
            <a:off x="4644231" y="4075906"/>
            <a:ext cx="0" cy="1444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 flipV="1">
            <a:off x="1187624" y="5628966"/>
            <a:ext cx="0" cy="256109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1187624" y="5628966"/>
            <a:ext cx="201674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>
            <a:off x="3204369" y="5628966"/>
            <a:ext cx="0" cy="256109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>
            <a:off x="2177853" y="5351085"/>
            <a:ext cx="0" cy="277881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 flipV="1">
            <a:off x="2051844" y="4796631"/>
            <a:ext cx="0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4" name="Line 34"/>
          <p:cNvSpPr>
            <a:spLocks noChangeShapeType="1"/>
          </p:cNvSpPr>
          <p:nvPr/>
        </p:nvSpPr>
        <p:spPr bwMode="auto">
          <a:xfrm>
            <a:off x="2051844" y="4796631"/>
            <a:ext cx="532765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>
            <a:off x="7379494" y="4796631"/>
            <a:ext cx="0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6" name="Line 36"/>
          <p:cNvSpPr>
            <a:spLocks noChangeShapeType="1"/>
          </p:cNvSpPr>
          <p:nvPr/>
        </p:nvSpPr>
        <p:spPr bwMode="auto">
          <a:xfrm>
            <a:off x="4644231" y="4580731"/>
            <a:ext cx="0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>
            <a:off x="4644008" y="4797152"/>
            <a:ext cx="0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4. Adım: Strateji Analizi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tr-TR" dirty="0" smtClean="0">
                <a:latin typeface="Comic Sans MS" pitchFamily="66" charset="0"/>
              </a:rPr>
              <a:t>Hedef kolları yada sütunları</a:t>
            </a:r>
          </a:p>
          <a:p>
            <a:pPr>
              <a:spcBef>
                <a:spcPct val="50000"/>
              </a:spcBef>
              <a:defRPr/>
            </a:pPr>
            <a:r>
              <a:rPr lang="tr-TR" dirty="0" smtClean="0">
                <a:latin typeface="Comic Sans MS" pitchFamily="66" charset="0"/>
              </a:rPr>
              <a:t> Proje hedefine ulaşmak için mümkün olan stratejilerin tespiti</a:t>
            </a:r>
          </a:p>
          <a:p>
            <a:pPr>
              <a:spcBef>
                <a:spcPct val="50000"/>
              </a:spcBef>
              <a:defRPr/>
            </a:pPr>
            <a:r>
              <a:rPr lang="tr-TR" dirty="0" smtClean="0">
                <a:latin typeface="Comic Sans MS" pitchFamily="66" charset="0"/>
              </a:rPr>
              <a:t> Strateji seçimi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latin typeface="Comic Sans MS" pitchFamily="66" charset="0"/>
              </a:rPr>
              <a:t>Strateji</a:t>
            </a:r>
            <a:r>
              <a:rPr lang="tr-TR" sz="3200" dirty="0" smtClean="0">
                <a:latin typeface="Comic Sans MS" pitchFamily="66" charset="0"/>
              </a:rPr>
              <a:t> </a:t>
            </a:r>
            <a:r>
              <a:rPr lang="tr-TR" dirty="0" smtClean="0">
                <a:latin typeface="Comic Sans MS" pitchFamily="66" charset="0"/>
              </a:rPr>
              <a:t>Seçiminde Dikkate Alınacak Kriterler</a:t>
            </a:r>
            <a:endParaRPr lang="tr-TR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14375" y="2214563"/>
            <a:ext cx="351948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45720" bIns="0" anchor="b"/>
          <a:lstStyle/>
          <a:p>
            <a:pPr marL="482600" lvl="1" indent="-292100" eaLnBrk="0" hangingPunct="0">
              <a:spcBef>
                <a:spcPct val="20000"/>
              </a:spcBef>
              <a:buClr>
                <a:schemeClr val="bg1"/>
              </a:buClr>
              <a:buSzPct val="90000"/>
              <a:buFont typeface="Wingdings" pitchFamily="2" charset="2"/>
              <a:buChar char="Ø"/>
            </a:pPr>
            <a:r>
              <a:rPr lang="tr-TR" sz="2400" dirty="0">
                <a:solidFill>
                  <a:schemeClr val="bg1"/>
                </a:solidFill>
                <a:latin typeface="Comic Sans MS" pitchFamily="66" charset="0"/>
              </a:rPr>
              <a:t>Maliyetler</a:t>
            </a:r>
          </a:p>
          <a:p>
            <a:pPr marL="482600" lvl="1" indent="-292100" eaLnBrk="0" hangingPunct="0">
              <a:spcBef>
                <a:spcPct val="20000"/>
              </a:spcBef>
              <a:buClr>
                <a:schemeClr val="bg1"/>
              </a:buClr>
              <a:buSzPct val="90000"/>
              <a:buFont typeface="Wingdings" pitchFamily="2" charset="2"/>
              <a:buChar char="Ø"/>
            </a:pPr>
            <a:r>
              <a:rPr lang="tr-TR" sz="2400" dirty="0">
                <a:solidFill>
                  <a:schemeClr val="bg1"/>
                </a:solidFill>
                <a:latin typeface="Comic Sans MS" pitchFamily="66" charset="0"/>
              </a:rPr>
              <a:t>Farklı Paydaşların Bakış Açıları</a:t>
            </a:r>
          </a:p>
          <a:p>
            <a:pPr marL="482600" lvl="1" indent="-292100" eaLnBrk="0" hangingPunct="0">
              <a:spcBef>
                <a:spcPct val="20000"/>
              </a:spcBef>
              <a:buClr>
                <a:schemeClr val="bg1"/>
              </a:buClr>
              <a:buSzPct val="90000"/>
              <a:buFont typeface="Wingdings" pitchFamily="2" charset="2"/>
              <a:buChar char="Ø"/>
            </a:pPr>
            <a:r>
              <a:rPr lang="tr-TR" sz="2400" dirty="0">
                <a:solidFill>
                  <a:schemeClr val="bg1"/>
                </a:solidFill>
                <a:latin typeface="Comic Sans MS" pitchFamily="66" charset="0"/>
              </a:rPr>
              <a:t>Faydaların Zaman Perspektifi</a:t>
            </a:r>
          </a:p>
          <a:p>
            <a:pPr marL="482600" lvl="1" indent="-292100" eaLnBrk="0" hangingPunct="0">
              <a:spcBef>
                <a:spcPct val="20000"/>
              </a:spcBef>
              <a:buClr>
                <a:schemeClr val="bg1"/>
              </a:buClr>
              <a:buSzPct val="90000"/>
              <a:buFont typeface="Wingdings" pitchFamily="2" charset="2"/>
              <a:buChar char="Ø"/>
            </a:pPr>
            <a:r>
              <a:rPr lang="tr-TR" sz="2400" dirty="0">
                <a:solidFill>
                  <a:schemeClr val="bg1"/>
                </a:solidFill>
                <a:latin typeface="Comic Sans MS" pitchFamily="66" charset="0"/>
              </a:rPr>
              <a:t>Mevcut Kaynaklar</a:t>
            </a:r>
          </a:p>
          <a:p>
            <a:pPr marL="482600" lvl="1" indent="-292100" eaLnBrk="0" hangingPunct="0">
              <a:spcBef>
                <a:spcPct val="20000"/>
              </a:spcBef>
              <a:buClr>
                <a:schemeClr val="bg1"/>
              </a:buClr>
              <a:buSzPct val="90000"/>
              <a:buFont typeface="Wingdings" pitchFamily="2" charset="2"/>
              <a:buChar char="Ø"/>
            </a:pPr>
            <a:r>
              <a:rPr lang="tr-TR" sz="2400" dirty="0">
                <a:solidFill>
                  <a:schemeClr val="bg1"/>
                </a:solidFill>
                <a:latin typeface="Comic Sans MS" pitchFamily="66" charset="0"/>
              </a:rPr>
              <a:t>Mevcut Potansiyel ve Kapasiteler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500563" y="2286000"/>
            <a:ext cx="4427537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82600" lvl="1" indent="-292100" eaLnBrk="0" hangingPunct="0">
              <a:spcBef>
                <a:spcPct val="20000"/>
              </a:spcBef>
              <a:buClr>
                <a:schemeClr val="bg1"/>
              </a:buClr>
              <a:buSzPct val="90000"/>
              <a:buFont typeface="Wingdings" pitchFamily="2" charset="2"/>
              <a:buChar char="Ø"/>
            </a:pPr>
            <a:r>
              <a:rPr lang="tr-TR" sz="2400">
                <a:solidFill>
                  <a:schemeClr val="bg1"/>
                </a:solidFill>
                <a:latin typeface="Comic Sans MS" pitchFamily="66" charset="0"/>
              </a:rPr>
              <a:t>Politik Yapılabilirlik</a:t>
            </a:r>
          </a:p>
          <a:p>
            <a:pPr marL="482600" lvl="1" indent="-292100" eaLnBrk="0" hangingPunct="0">
              <a:spcBef>
                <a:spcPct val="20000"/>
              </a:spcBef>
              <a:buClr>
                <a:schemeClr val="bg1"/>
              </a:buClr>
              <a:buSzPct val="90000"/>
              <a:buFont typeface="Wingdings" pitchFamily="2" charset="2"/>
              <a:buChar char="Ø"/>
            </a:pPr>
            <a:r>
              <a:rPr lang="tr-TR" sz="2400">
                <a:solidFill>
                  <a:schemeClr val="bg1"/>
                </a:solidFill>
                <a:latin typeface="Comic Sans MS" pitchFamily="66" charset="0"/>
              </a:rPr>
              <a:t>Verimlilik ve Etkinlik</a:t>
            </a:r>
          </a:p>
          <a:p>
            <a:pPr marL="482600" lvl="1" indent="-292100" eaLnBrk="0" hangingPunct="0">
              <a:spcBef>
                <a:spcPct val="20000"/>
              </a:spcBef>
              <a:buClr>
                <a:schemeClr val="bg1"/>
              </a:buClr>
              <a:buSzPct val="90000"/>
              <a:buFont typeface="Wingdings" pitchFamily="2" charset="2"/>
              <a:buChar char="Ø"/>
            </a:pPr>
            <a:r>
              <a:rPr lang="tr-TR" sz="2400">
                <a:solidFill>
                  <a:schemeClr val="bg1"/>
                </a:solidFill>
                <a:latin typeface="Comic Sans MS" pitchFamily="66" charset="0"/>
              </a:rPr>
              <a:t>Sosyal Kabul Edilebilirlik</a:t>
            </a:r>
          </a:p>
          <a:p>
            <a:pPr marL="482600" lvl="1" indent="-292100" eaLnBrk="0" hangingPunct="0">
              <a:spcBef>
                <a:spcPct val="20000"/>
              </a:spcBef>
              <a:buClr>
                <a:schemeClr val="bg1"/>
              </a:buClr>
              <a:buSzPct val="90000"/>
              <a:buFont typeface="Wingdings" pitchFamily="2" charset="2"/>
              <a:buChar char="Ø"/>
            </a:pPr>
            <a:r>
              <a:rPr lang="tr-TR" sz="2400">
                <a:solidFill>
                  <a:schemeClr val="bg1"/>
                </a:solidFill>
                <a:latin typeface="Comic Sans MS" pitchFamily="66" charset="0"/>
              </a:rPr>
              <a:t>Eşitsizliklerin (Kadın-Erkek) Giderilmesine Katkısı</a:t>
            </a:r>
          </a:p>
          <a:p>
            <a:pPr marL="482600" lvl="1" indent="-292100" eaLnBrk="0" hangingPunct="0">
              <a:spcBef>
                <a:spcPct val="20000"/>
              </a:spcBef>
              <a:buClr>
                <a:schemeClr val="bg1"/>
              </a:buClr>
              <a:buSzPct val="90000"/>
              <a:buFont typeface="Wingdings" pitchFamily="2" charset="2"/>
              <a:buChar char="Ø"/>
            </a:pPr>
            <a:r>
              <a:rPr lang="tr-TR" sz="2400">
                <a:solidFill>
                  <a:schemeClr val="bg1"/>
                </a:solidFill>
                <a:latin typeface="Comic Sans MS" pitchFamily="66" charset="0"/>
              </a:rPr>
              <a:t>Diğer Projeleri Tamamlayıcılık</a:t>
            </a:r>
          </a:p>
          <a:p>
            <a:pPr marL="482600" lvl="1" indent="-292100" eaLnBrk="0" hangingPunct="0">
              <a:spcBef>
                <a:spcPct val="20000"/>
              </a:spcBef>
              <a:buClr>
                <a:schemeClr val="bg1"/>
              </a:buClr>
              <a:buSzPct val="90000"/>
              <a:buFont typeface="Wingdings" pitchFamily="2" charset="2"/>
              <a:buChar char="Ø"/>
            </a:pPr>
            <a:r>
              <a:rPr lang="tr-TR" sz="2400">
                <a:solidFill>
                  <a:schemeClr val="bg1"/>
                </a:solidFill>
                <a:latin typeface="Comic Sans MS" pitchFamily="66" charset="0"/>
              </a:rPr>
              <a:t>Aciliyet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8" descr="Oak"/>
          <p:cNvSpPr>
            <a:spLocks noChangeArrowheads="1"/>
          </p:cNvSpPr>
          <p:nvPr/>
        </p:nvSpPr>
        <p:spPr bwMode="auto">
          <a:xfrm>
            <a:off x="467544" y="3140968"/>
            <a:ext cx="5111750" cy="331298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bg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tr-TR" dirty="0">
              <a:blipFill>
                <a:blip r:embed="rId2"/>
                <a:tile tx="0" ty="0" sx="100000" sy="100000" flip="none" algn="tl"/>
              </a:blipFill>
              <a:latin typeface="Arial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Strateji analizi</a:t>
            </a:r>
            <a:endParaRPr lang="tr-TR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915618" y="1844179"/>
            <a:ext cx="3025775" cy="3762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dirty="0">
                <a:solidFill>
                  <a:schemeClr val="bg1"/>
                </a:solidFill>
                <a:latin typeface="Comic Sans MS" pitchFamily="66" charset="0"/>
              </a:rPr>
              <a:t>FAYDALAR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915618" y="2564904"/>
            <a:ext cx="3025775" cy="3762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dirty="0">
                <a:solidFill>
                  <a:schemeClr val="bg1"/>
                </a:solidFill>
                <a:latin typeface="Comic Sans MS" pitchFamily="66" charset="0"/>
              </a:rPr>
              <a:t>PROJE HEDEFİ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547193" y="3790156"/>
            <a:ext cx="1223962" cy="376237"/>
          </a:xfrm>
          <a:prstGeom prst="rect">
            <a:avLst/>
          </a:prstGeom>
          <a:noFill/>
          <a:ln w="9525">
            <a:solidFill>
              <a:schemeClr val="bg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>
                <a:solidFill>
                  <a:srgbClr val="080808"/>
                </a:solidFill>
                <a:latin typeface="Comic Sans MS" pitchFamily="66" charset="0"/>
              </a:rPr>
              <a:t>ÇIKTI 1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779218" y="3790156"/>
            <a:ext cx="1223962" cy="376237"/>
          </a:xfrm>
          <a:prstGeom prst="rect">
            <a:avLst/>
          </a:prstGeom>
          <a:noFill/>
          <a:ln w="9525">
            <a:solidFill>
              <a:schemeClr val="bg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>
                <a:solidFill>
                  <a:srgbClr val="080808"/>
                </a:solidFill>
                <a:latin typeface="Comic Sans MS" pitchFamily="66" charset="0"/>
              </a:rPr>
              <a:t>ÇIKTI 2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084268" y="3790156"/>
            <a:ext cx="1223962" cy="3762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dirty="0">
                <a:solidFill>
                  <a:schemeClr val="bg1"/>
                </a:solidFill>
                <a:latin typeface="Comic Sans MS" pitchFamily="66" charset="0"/>
              </a:rPr>
              <a:t>ÇIKTI 3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3491880" y="5733256"/>
            <a:ext cx="1944688" cy="376237"/>
          </a:xfrm>
          <a:prstGeom prst="rect">
            <a:avLst/>
          </a:prstGeom>
          <a:noFill/>
          <a:ln w="9525">
            <a:solidFill>
              <a:schemeClr val="bg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>
                <a:solidFill>
                  <a:srgbClr val="080808"/>
                </a:solidFill>
                <a:latin typeface="Comic Sans MS" pitchFamily="66" charset="0"/>
              </a:rPr>
              <a:t>FAALİYETLER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5795343" y="4941093"/>
            <a:ext cx="1944687" cy="3762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dirty="0">
                <a:solidFill>
                  <a:schemeClr val="bg1"/>
                </a:solidFill>
                <a:latin typeface="Comic Sans MS" pitchFamily="66" charset="0"/>
              </a:rPr>
              <a:t>FAALİYETLER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3491880" y="5014118"/>
            <a:ext cx="1944688" cy="376238"/>
          </a:xfrm>
          <a:prstGeom prst="rect">
            <a:avLst/>
          </a:prstGeom>
          <a:noFill/>
          <a:ln w="9525">
            <a:solidFill>
              <a:schemeClr val="bg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>
                <a:solidFill>
                  <a:srgbClr val="080808"/>
                </a:solidFill>
                <a:latin typeface="Comic Sans MS" pitchFamily="66" charset="0"/>
              </a:rPr>
              <a:t>FAALİYETLER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5795343" y="5733256"/>
            <a:ext cx="1944687" cy="3762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dirty="0">
                <a:solidFill>
                  <a:schemeClr val="bg1"/>
                </a:solidFill>
                <a:latin typeface="Comic Sans MS" pitchFamily="66" charset="0"/>
              </a:rPr>
              <a:t>FAALİYETLER</a:t>
            </a:r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5650880" y="4798218"/>
            <a:ext cx="2305050" cy="15843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21"/>
          <p:cNvSpPr>
            <a:spLocks noChangeShapeType="1"/>
          </p:cNvSpPr>
          <p:nvPr/>
        </p:nvSpPr>
        <p:spPr bwMode="auto">
          <a:xfrm>
            <a:off x="2123454" y="3356768"/>
            <a:ext cx="4536777" cy="224"/>
          </a:xfrm>
          <a:prstGeom prst="line">
            <a:avLst/>
          </a:prstGeom>
          <a:noFill/>
          <a:ln w="38100">
            <a:solidFill>
              <a:schemeClr val="bg1">
                <a:lumMod val="95000"/>
                <a:lumOff val="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15" name="Line 22"/>
          <p:cNvSpPr>
            <a:spLocks noChangeShapeType="1"/>
          </p:cNvSpPr>
          <p:nvPr/>
        </p:nvSpPr>
        <p:spPr bwMode="auto">
          <a:xfrm>
            <a:off x="6658943" y="3356768"/>
            <a:ext cx="0" cy="4333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6" name="Line 23"/>
          <p:cNvSpPr>
            <a:spLocks noChangeShapeType="1"/>
          </p:cNvSpPr>
          <p:nvPr/>
        </p:nvSpPr>
        <p:spPr bwMode="auto">
          <a:xfrm flipV="1">
            <a:off x="4355480" y="2924944"/>
            <a:ext cx="496" cy="865212"/>
          </a:xfrm>
          <a:prstGeom prst="line">
            <a:avLst/>
          </a:prstGeom>
          <a:noFill/>
          <a:ln w="38100">
            <a:solidFill>
              <a:schemeClr val="bg1">
                <a:lumMod val="95000"/>
                <a:lumOff val="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17" name="Line 24"/>
          <p:cNvSpPr>
            <a:spLocks noChangeShapeType="1"/>
          </p:cNvSpPr>
          <p:nvPr/>
        </p:nvSpPr>
        <p:spPr bwMode="auto">
          <a:xfrm flipV="1">
            <a:off x="4355480" y="2205831"/>
            <a:ext cx="0" cy="3603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8" name="Line 25"/>
          <p:cNvSpPr>
            <a:spLocks noChangeShapeType="1"/>
          </p:cNvSpPr>
          <p:nvPr/>
        </p:nvSpPr>
        <p:spPr bwMode="auto">
          <a:xfrm flipV="1">
            <a:off x="2123455" y="4148931"/>
            <a:ext cx="0" cy="649287"/>
          </a:xfrm>
          <a:prstGeom prst="line">
            <a:avLst/>
          </a:prstGeom>
          <a:noFill/>
          <a:ln w="38100">
            <a:solidFill>
              <a:schemeClr val="bg1">
                <a:lumMod val="95000"/>
                <a:lumOff val="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19" name="Line 26"/>
          <p:cNvSpPr>
            <a:spLocks noChangeShapeType="1"/>
          </p:cNvSpPr>
          <p:nvPr/>
        </p:nvSpPr>
        <p:spPr bwMode="auto">
          <a:xfrm flipV="1">
            <a:off x="4355480" y="4148931"/>
            <a:ext cx="0" cy="649287"/>
          </a:xfrm>
          <a:prstGeom prst="line">
            <a:avLst/>
          </a:prstGeom>
          <a:noFill/>
          <a:ln w="38100">
            <a:solidFill>
              <a:schemeClr val="bg1">
                <a:lumMod val="95000"/>
                <a:lumOff val="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20" name="Line 27"/>
          <p:cNvSpPr>
            <a:spLocks noChangeShapeType="1"/>
          </p:cNvSpPr>
          <p:nvPr/>
        </p:nvSpPr>
        <p:spPr bwMode="auto">
          <a:xfrm flipV="1">
            <a:off x="6658943" y="4148931"/>
            <a:ext cx="0" cy="64928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" name="AutoShape 30"/>
          <p:cNvSpPr>
            <a:spLocks noChangeArrowheads="1"/>
          </p:cNvSpPr>
          <p:nvPr/>
        </p:nvSpPr>
        <p:spPr bwMode="auto">
          <a:xfrm>
            <a:off x="539552" y="2204864"/>
            <a:ext cx="1944688" cy="504825"/>
          </a:xfrm>
          <a:prstGeom prst="wedgeRectCallout">
            <a:avLst>
              <a:gd name="adj1" fmla="val 37102"/>
              <a:gd name="adj2" fmla="val 127046"/>
            </a:avLst>
          </a:prstGeom>
          <a:solidFill>
            <a:srgbClr val="008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22" name="Line 33"/>
          <p:cNvSpPr>
            <a:spLocks noChangeShapeType="1"/>
          </p:cNvSpPr>
          <p:nvPr/>
        </p:nvSpPr>
        <p:spPr bwMode="auto">
          <a:xfrm flipV="1">
            <a:off x="4355480" y="2924968"/>
            <a:ext cx="0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971601" y="4797152"/>
            <a:ext cx="2232247" cy="158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1187500" y="5013052"/>
            <a:ext cx="1944687" cy="376238"/>
          </a:xfrm>
          <a:prstGeom prst="rect">
            <a:avLst/>
          </a:prstGeom>
          <a:noFill/>
          <a:ln w="9525">
            <a:solidFill>
              <a:schemeClr val="bg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>
                <a:solidFill>
                  <a:srgbClr val="080808"/>
                </a:solidFill>
                <a:latin typeface="Comic Sans MS" pitchFamily="66" charset="0"/>
              </a:rPr>
              <a:t>FAALİYETLER</a:t>
            </a: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1187500" y="5732190"/>
            <a:ext cx="1944687" cy="376237"/>
          </a:xfrm>
          <a:prstGeom prst="rect">
            <a:avLst/>
          </a:prstGeom>
          <a:noFill/>
          <a:ln w="9525">
            <a:solidFill>
              <a:schemeClr val="bg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>
                <a:solidFill>
                  <a:srgbClr val="080808"/>
                </a:solidFill>
                <a:latin typeface="Comic Sans MS" pitchFamily="66" charset="0"/>
              </a:rPr>
              <a:t>FAALİYETLER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347864" y="4797152"/>
            <a:ext cx="2231455" cy="158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 flipV="1">
            <a:off x="2123728" y="3356991"/>
            <a:ext cx="0" cy="433263"/>
          </a:xfrm>
          <a:prstGeom prst="line">
            <a:avLst/>
          </a:prstGeom>
          <a:noFill/>
          <a:ln w="38100">
            <a:solidFill>
              <a:schemeClr val="bg1">
                <a:lumMod val="95000"/>
                <a:lumOff val="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683568" y="2276872"/>
            <a:ext cx="1655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b="1" dirty="0">
                <a:solidFill>
                  <a:schemeClr val="bg1"/>
                </a:solidFill>
                <a:latin typeface="Comic Sans MS" pitchFamily="66" charset="0"/>
              </a:rPr>
              <a:t>STRATEJİ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Uygun Hedef İfadeleri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44824"/>
            <a:ext cx="3970784" cy="4608512"/>
          </a:xfrm>
        </p:spPr>
        <p:txBody>
          <a:bodyPr>
            <a:normAutofit fontScale="70000" lnSpcReduction="20000"/>
          </a:bodyPr>
          <a:lstStyle/>
          <a:p>
            <a:r>
              <a:rPr lang="tr-TR" dirty="0" smtClean="0"/>
              <a:t>Analiz etmek</a:t>
            </a:r>
          </a:p>
          <a:p>
            <a:r>
              <a:rPr lang="tr-TR" dirty="0" smtClean="0"/>
              <a:t>Tasarlamak</a:t>
            </a:r>
          </a:p>
          <a:p>
            <a:r>
              <a:rPr lang="tr-TR" u="sng" dirty="0" smtClean="0"/>
              <a:t>Geliştirmek, iyileştirmek, güçlendirmek, artırmak</a:t>
            </a:r>
          </a:p>
          <a:p>
            <a:r>
              <a:rPr lang="tr-TR" dirty="0" smtClean="0"/>
              <a:t>Göstermek, </a:t>
            </a:r>
            <a:r>
              <a:rPr lang="tr-TR" dirty="0" err="1" smtClean="0"/>
              <a:t>demonstre</a:t>
            </a:r>
            <a:r>
              <a:rPr lang="tr-TR" dirty="0" smtClean="0"/>
              <a:t> etmek</a:t>
            </a:r>
          </a:p>
          <a:p>
            <a:r>
              <a:rPr lang="tr-TR" dirty="0" smtClean="0"/>
              <a:t>Teşhis etmek</a:t>
            </a:r>
          </a:p>
          <a:p>
            <a:r>
              <a:rPr lang="tr-TR" dirty="0" smtClean="0"/>
              <a:t>Kurmak, yerleştirmek</a:t>
            </a:r>
          </a:p>
          <a:p>
            <a:r>
              <a:rPr lang="tr-TR" dirty="0" smtClean="0"/>
              <a:t>Organize etmek</a:t>
            </a:r>
          </a:p>
          <a:p>
            <a:r>
              <a:rPr lang="tr-TR" dirty="0" smtClean="0"/>
              <a:t>Test etmek</a:t>
            </a:r>
          </a:p>
          <a:p>
            <a:r>
              <a:rPr lang="tr-TR" dirty="0" smtClean="0"/>
              <a:t>Eğitmek</a:t>
            </a:r>
          </a:p>
          <a:p>
            <a:r>
              <a:rPr lang="tr-TR" u="sng" dirty="0" smtClean="0"/>
              <a:t>Ortadan kaldırmak, azaltmak</a:t>
            </a:r>
          </a:p>
          <a:p>
            <a:r>
              <a:rPr lang="tr-TR" u="sng" dirty="0" smtClean="0"/>
              <a:t>Değiştirmek</a:t>
            </a:r>
          </a:p>
          <a:p>
            <a:r>
              <a:rPr lang="tr-TR" dirty="0" smtClean="0"/>
              <a:t>İnşa etmek</a:t>
            </a:r>
          </a:p>
          <a:p>
            <a:endParaRPr lang="tr-TR" dirty="0"/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4716016" y="1844824"/>
            <a:ext cx="3970784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Rehberlik etmek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tr-TR" sz="2200" dirty="0" smtClean="0">
                <a:solidFill>
                  <a:schemeClr val="bg1"/>
                </a:solidFill>
              </a:rPr>
              <a:t>Girişim başlatmak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tr-TR" sz="2200" dirty="0" smtClean="0">
                <a:solidFill>
                  <a:schemeClr val="bg1"/>
                </a:solidFill>
              </a:rPr>
              <a:t>Hazırlamak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Yeniden</a:t>
            </a:r>
            <a:r>
              <a:rPr kumimoji="0" lang="tr-TR" sz="2200" b="0" i="0" u="sng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kurmak, canlandırmak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tr-TR" sz="2200" u="sng" baseline="0" dirty="0" smtClean="0">
                <a:solidFill>
                  <a:schemeClr val="bg1"/>
                </a:solidFill>
              </a:rPr>
              <a:t>Kullanmak, uygulamak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tr-TR" sz="2200" dirty="0" smtClean="0">
                <a:solidFill>
                  <a:schemeClr val="bg1"/>
                </a:solidFill>
              </a:rPr>
              <a:t>Düzeltmek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tr-TR" sz="2200" baseline="0" dirty="0" smtClean="0">
                <a:solidFill>
                  <a:schemeClr val="bg1"/>
                </a:solidFill>
              </a:rPr>
              <a:t>Tespit etmek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tr-TR" sz="2200" dirty="0" err="1" smtClean="0">
                <a:solidFill>
                  <a:schemeClr val="bg1"/>
                </a:solidFill>
              </a:rPr>
              <a:t>Modifiye</a:t>
            </a:r>
            <a:r>
              <a:rPr lang="tr-TR" sz="2200" dirty="0" smtClean="0">
                <a:solidFill>
                  <a:schemeClr val="bg1"/>
                </a:solidFill>
              </a:rPr>
              <a:t> etmek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tr-TR" sz="2200" baseline="0" dirty="0" err="1" smtClean="0">
                <a:solidFill>
                  <a:schemeClr val="bg1"/>
                </a:solidFill>
              </a:rPr>
              <a:t>Regule</a:t>
            </a:r>
            <a:r>
              <a:rPr lang="tr-TR" sz="2200" baseline="0" dirty="0" smtClean="0">
                <a:solidFill>
                  <a:schemeClr val="bg1"/>
                </a:solidFill>
              </a:rPr>
              <a:t> etmek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tr-TR" sz="2200" dirty="0" smtClean="0">
                <a:solidFill>
                  <a:schemeClr val="bg1"/>
                </a:solidFill>
              </a:rPr>
              <a:t>Temin etmek, sağlamak</a:t>
            </a:r>
            <a:endParaRPr lang="tr-TR" sz="2200" baseline="0" dirty="0" smtClean="0">
              <a:solidFill>
                <a:schemeClr val="bg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tr-TR" sz="2200" baseline="0" dirty="0" smtClean="0">
              <a:solidFill>
                <a:schemeClr val="bg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Uygun Olmayan Hedef İfadeleri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Öğrenmek</a:t>
            </a:r>
          </a:p>
          <a:p>
            <a:r>
              <a:rPr lang="tr-TR" dirty="0" smtClean="0"/>
              <a:t>Anlamak</a:t>
            </a:r>
          </a:p>
          <a:p>
            <a:r>
              <a:rPr lang="tr-TR" dirty="0" smtClean="0"/>
              <a:t>Bilmek</a:t>
            </a:r>
          </a:p>
          <a:p>
            <a:r>
              <a:rPr lang="tr-TR" dirty="0" smtClean="0"/>
              <a:t>Değerlendirmek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K.I.S.S.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tr-TR" sz="7200" dirty="0" smtClean="0">
                <a:solidFill>
                  <a:srgbClr val="FF0000"/>
                </a:solidFill>
              </a:rPr>
              <a:t>K</a:t>
            </a:r>
            <a:r>
              <a:rPr lang="tr-TR" sz="4800" dirty="0" smtClean="0"/>
              <a:t>EEP </a:t>
            </a:r>
            <a:r>
              <a:rPr lang="tr-TR" sz="7200" dirty="0" smtClean="0">
                <a:solidFill>
                  <a:srgbClr val="FF0000"/>
                </a:solidFill>
              </a:rPr>
              <a:t>I</a:t>
            </a:r>
            <a:r>
              <a:rPr lang="tr-TR" sz="4800" dirty="0" smtClean="0"/>
              <a:t>T </a:t>
            </a:r>
            <a:r>
              <a:rPr lang="tr-TR" sz="7200" dirty="0" smtClean="0">
                <a:solidFill>
                  <a:srgbClr val="FF0000"/>
                </a:solidFill>
              </a:rPr>
              <a:t>S</a:t>
            </a:r>
            <a:r>
              <a:rPr lang="tr-TR" sz="4800" dirty="0" smtClean="0"/>
              <a:t>IMPLE AND </a:t>
            </a:r>
            <a:r>
              <a:rPr lang="tr-TR" sz="7200" dirty="0" smtClean="0">
                <a:solidFill>
                  <a:srgbClr val="FF0000"/>
                </a:solidFill>
              </a:rPr>
              <a:t>S</a:t>
            </a:r>
            <a:r>
              <a:rPr lang="tr-TR" sz="4800" dirty="0" smtClean="0"/>
              <a:t>HORT</a:t>
            </a:r>
            <a:endParaRPr lang="tr-TR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İş Planı</a:t>
            </a:r>
            <a:endParaRPr lang="tr-TR" dirty="0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4405"/>
          <a:stretch>
            <a:fillRect/>
          </a:stretch>
        </p:blipFill>
        <p:spPr bwMode="auto">
          <a:xfrm>
            <a:off x="901727" y="2060848"/>
            <a:ext cx="2108967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2497138" y="4183062"/>
            <a:ext cx="2601912" cy="1643063"/>
            <a:chOff x="1124" y="2880"/>
            <a:chExt cx="1639" cy="884"/>
          </a:xfrm>
        </p:grpSpPr>
        <p:grpSp>
          <p:nvGrpSpPr>
            <p:cNvPr id="6" name="Group 37"/>
            <p:cNvGrpSpPr>
              <a:grpSpLocks/>
            </p:cNvGrpSpPr>
            <p:nvPr/>
          </p:nvGrpSpPr>
          <p:grpSpPr bwMode="auto">
            <a:xfrm>
              <a:off x="1572" y="3159"/>
              <a:ext cx="1191" cy="386"/>
              <a:chOff x="1572" y="3159"/>
              <a:chExt cx="1191" cy="386"/>
            </a:xfrm>
          </p:grpSpPr>
          <p:sp>
            <p:nvSpPr>
              <p:cNvPr id="32" name="Line 40"/>
              <p:cNvSpPr>
                <a:spLocks noChangeShapeType="1"/>
              </p:cNvSpPr>
              <p:nvPr/>
            </p:nvSpPr>
            <p:spPr bwMode="auto">
              <a:xfrm>
                <a:off x="1572" y="3159"/>
                <a:ext cx="647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33" name="Line 41"/>
              <p:cNvSpPr>
                <a:spLocks noChangeShapeType="1"/>
              </p:cNvSpPr>
              <p:nvPr/>
            </p:nvSpPr>
            <p:spPr bwMode="auto">
              <a:xfrm>
                <a:off x="1656" y="3235"/>
                <a:ext cx="646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34" name="Line 42"/>
              <p:cNvSpPr>
                <a:spLocks noChangeShapeType="1"/>
              </p:cNvSpPr>
              <p:nvPr/>
            </p:nvSpPr>
            <p:spPr bwMode="auto">
              <a:xfrm>
                <a:off x="1656" y="3311"/>
                <a:ext cx="646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35" name="Line 43"/>
              <p:cNvSpPr>
                <a:spLocks noChangeShapeType="1"/>
              </p:cNvSpPr>
              <p:nvPr/>
            </p:nvSpPr>
            <p:spPr bwMode="auto">
              <a:xfrm>
                <a:off x="1907" y="3387"/>
                <a:ext cx="646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36" name="Line 44"/>
              <p:cNvSpPr>
                <a:spLocks noChangeShapeType="1"/>
              </p:cNvSpPr>
              <p:nvPr/>
            </p:nvSpPr>
            <p:spPr bwMode="auto">
              <a:xfrm>
                <a:off x="1907" y="3463"/>
                <a:ext cx="856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37" name="Line 45"/>
              <p:cNvSpPr>
                <a:spLocks noChangeShapeType="1"/>
              </p:cNvSpPr>
              <p:nvPr/>
            </p:nvSpPr>
            <p:spPr bwMode="auto">
              <a:xfrm>
                <a:off x="1907" y="3538"/>
                <a:ext cx="856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38" name="Line 47"/>
              <p:cNvSpPr>
                <a:spLocks noChangeShapeType="1"/>
              </p:cNvSpPr>
              <p:nvPr/>
            </p:nvSpPr>
            <p:spPr bwMode="auto">
              <a:xfrm>
                <a:off x="2385" y="3308"/>
                <a:ext cx="31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39" name="Line 48"/>
              <p:cNvSpPr>
                <a:spLocks noChangeShapeType="1"/>
              </p:cNvSpPr>
              <p:nvPr/>
            </p:nvSpPr>
            <p:spPr bwMode="auto">
              <a:xfrm flipV="1">
                <a:off x="1631" y="3452"/>
                <a:ext cx="192" cy="1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0" name="Line 49"/>
              <p:cNvSpPr>
                <a:spLocks noChangeShapeType="1"/>
              </p:cNvSpPr>
              <p:nvPr/>
            </p:nvSpPr>
            <p:spPr bwMode="auto">
              <a:xfrm flipV="1">
                <a:off x="1631" y="3527"/>
                <a:ext cx="192" cy="1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7" name="Group 52"/>
            <p:cNvGrpSpPr>
              <a:grpSpLocks/>
            </p:cNvGrpSpPr>
            <p:nvPr/>
          </p:nvGrpSpPr>
          <p:grpSpPr bwMode="auto">
            <a:xfrm>
              <a:off x="1476" y="3176"/>
              <a:ext cx="1215" cy="465"/>
              <a:chOff x="1476" y="3176"/>
              <a:chExt cx="1215" cy="465"/>
            </a:xfrm>
          </p:grpSpPr>
          <p:sp>
            <p:nvSpPr>
              <p:cNvPr id="21" name="Line 54"/>
              <p:cNvSpPr>
                <a:spLocks noChangeShapeType="1"/>
              </p:cNvSpPr>
              <p:nvPr/>
            </p:nvSpPr>
            <p:spPr bwMode="auto">
              <a:xfrm>
                <a:off x="1476" y="3180"/>
                <a:ext cx="647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22" name="Line 55"/>
              <p:cNvSpPr>
                <a:spLocks noChangeShapeType="1"/>
              </p:cNvSpPr>
              <p:nvPr/>
            </p:nvSpPr>
            <p:spPr bwMode="auto">
              <a:xfrm>
                <a:off x="1476" y="3255"/>
                <a:ext cx="647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23" name="Line 56"/>
              <p:cNvSpPr>
                <a:spLocks noChangeShapeType="1"/>
              </p:cNvSpPr>
              <p:nvPr/>
            </p:nvSpPr>
            <p:spPr bwMode="auto">
              <a:xfrm>
                <a:off x="1560" y="3331"/>
                <a:ext cx="646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24" name="Line 57"/>
              <p:cNvSpPr>
                <a:spLocks noChangeShapeType="1"/>
              </p:cNvSpPr>
              <p:nvPr/>
            </p:nvSpPr>
            <p:spPr bwMode="auto">
              <a:xfrm>
                <a:off x="1560" y="3407"/>
                <a:ext cx="646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25" name="Line 58"/>
              <p:cNvSpPr>
                <a:spLocks noChangeShapeType="1"/>
              </p:cNvSpPr>
              <p:nvPr/>
            </p:nvSpPr>
            <p:spPr bwMode="auto">
              <a:xfrm>
                <a:off x="1811" y="3483"/>
                <a:ext cx="646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26" name="Line 59"/>
              <p:cNvSpPr>
                <a:spLocks noChangeShapeType="1"/>
              </p:cNvSpPr>
              <p:nvPr/>
            </p:nvSpPr>
            <p:spPr bwMode="auto">
              <a:xfrm>
                <a:off x="1811" y="3559"/>
                <a:ext cx="856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27" name="Line 60"/>
              <p:cNvSpPr>
                <a:spLocks noChangeShapeType="1"/>
              </p:cNvSpPr>
              <p:nvPr/>
            </p:nvSpPr>
            <p:spPr bwMode="auto">
              <a:xfrm>
                <a:off x="1811" y="3634"/>
                <a:ext cx="856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28" name="Line 61"/>
              <p:cNvSpPr>
                <a:spLocks noChangeShapeType="1"/>
              </p:cNvSpPr>
              <p:nvPr/>
            </p:nvSpPr>
            <p:spPr bwMode="auto">
              <a:xfrm>
                <a:off x="2205" y="3176"/>
                <a:ext cx="48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29" name="Line 62"/>
              <p:cNvSpPr>
                <a:spLocks noChangeShapeType="1"/>
              </p:cNvSpPr>
              <p:nvPr/>
            </p:nvSpPr>
            <p:spPr bwMode="auto">
              <a:xfrm>
                <a:off x="2289" y="3404"/>
                <a:ext cx="31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30" name="Line 63"/>
              <p:cNvSpPr>
                <a:spLocks noChangeShapeType="1"/>
              </p:cNvSpPr>
              <p:nvPr/>
            </p:nvSpPr>
            <p:spPr bwMode="auto">
              <a:xfrm flipV="1">
                <a:off x="1535" y="3548"/>
                <a:ext cx="192" cy="1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31" name="Line 64"/>
              <p:cNvSpPr>
                <a:spLocks noChangeShapeType="1"/>
              </p:cNvSpPr>
              <p:nvPr/>
            </p:nvSpPr>
            <p:spPr bwMode="auto">
              <a:xfrm flipV="1">
                <a:off x="1535" y="3623"/>
                <a:ext cx="192" cy="1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8" name="Group 66"/>
            <p:cNvGrpSpPr>
              <a:grpSpLocks/>
            </p:cNvGrpSpPr>
            <p:nvPr/>
          </p:nvGrpSpPr>
          <p:grpSpPr bwMode="auto">
            <a:xfrm>
              <a:off x="1124" y="2880"/>
              <a:ext cx="1616" cy="884"/>
              <a:chOff x="1124" y="2880"/>
              <a:chExt cx="1616" cy="884"/>
            </a:xfrm>
          </p:grpSpPr>
          <p:grpSp>
            <p:nvGrpSpPr>
              <p:cNvPr id="9" name="Group 67"/>
              <p:cNvGrpSpPr>
                <a:grpSpLocks/>
              </p:cNvGrpSpPr>
              <p:nvPr/>
            </p:nvGrpSpPr>
            <p:grpSpPr bwMode="auto">
              <a:xfrm>
                <a:off x="1124" y="3060"/>
                <a:ext cx="1616" cy="704"/>
                <a:chOff x="1124" y="3060"/>
                <a:chExt cx="1616" cy="704"/>
              </a:xfrm>
            </p:grpSpPr>
            <p:sp>
              <p:nvSpPr>
                <p:cNvPr id="11" name="Rectangle 68"/>
                <p:cNvSpPr>
                  <a:spLocks noChangeArrowheads="1"/>
                </p:cNvSpPr>
                <p:nvPr/>
              </p:nvSpPr>
              <p:spPr bwMode="auto">
                <a:xfrm>
                  <a:off x="1124" y="3060"/>
                  <a:ext cx="1616" cy="704"/>
                </a:xfrm>
                <a:prstGeom prst="rect">
                  <a:avLst/>
                </a:prstGeom>
                <a:solidFill>
                  <a:srgbClr val="FFCC99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" name="Line 69"/>
                <p:cNvSpPr>
                  <a:spLocks noChangeShapeType="1"/>
                </p:cNvSpPr>
                <p:nvPr/>
              </p:nvSpPr>
              <p:spPr bwMode="auto">
                <a:xfrm>
                  <a:off x="1380" y="3276"/>
                  <a:ext cx="647" cy="0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3" name="Line 70"/>
                <p:cNvSpPr>
                  <a:spLocks noChangeShapeType="1"/>
                </p:cNvSpPr>
                <p:nvPr/>
              </p:nvSpPr>
              <p:spPr bwMode="auto">
                <a:xfrm>
                  <a:off x="1380" y="3351"/>
                  <a:ext cx="647" cy="0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4" name="Line 71"/>
                <p:cNvSpPr>
                  <a:spLocks noChangeShapeType="1"/>
                </p:cNvSpPr>
                <p:nvPr/>
              </p:nvSpPr>
              <p:spPr bwMode="auto">
                <a:xfrm>
                  <a:off x="1464" y="3427"/>
                  <a:ext cx="646" cy="0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5" name="Line 72"/>
                <p:cNvSpPr>
                  <a:spLocks noChangeShapeType="1"/>
                </p:cNvSpPr>
                <p:nvPr/>
              </p:nvSpPr>
              <p:spPr bwMode="auto">
                <a:xfrm>
                  <a:off x="1464" y="3503"/>
                  <a:ext cx="646" cy="0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6" name="Line 73"/>
                <p:cNvSpPr>
                  <a:spLocks noChangeShapeType="1"/>
                </p:cNvSpPr>
                <p:nvPr/>
              </p:nvSpPr>
              <p:spPr bwMode="auto">
                <a:xfrm>
                  <a:off x="1715" y="3579"/>
                  <a:ext cx="646" cy="0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7" name="Line 74"/>
                <p:cNvSpPr>
                  <a:spLocks noChangeShapeType="1"/>
                </p:cNvSpPr>
                <p:nvPr/>
              </p:nvSpPr>
              <p:spPr bwMode="auto">
                <a:xfrm>
                  <a:off x="1715" y="3655"/>
                  <a:ext cx="856" cy="0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8" name="Line 75"/>
                <p:cNvSpPr>
                  <a:spLocks noChangeShapeType="1"/>
                </p:cNvSpPr>
                <p:nvPr/>
              </p:nvSpPr>
              <p:spPr bwMode="auto">
                <a:xfrm>
                  <a:off x="1715" y="3730"/>
                  <a:ext cx="856" cy="0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9" name="Line 76"/>
                <p:cNvSpPr>
                  <a:spLocks noChangeShapeType="1"/>
                </p:cNvSpPr>
                <p:nvPr/>
              </p:nvSpPr>
              <p:spPr bwMode="auto">
                <a:xfrm>
                  <a:off x="2109" y="3272"/>
                  <a:ext cx="48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20" name="Line 77"/>
                <p:cNvSpPr>
                  <a:spLocks noChangeShapeType="1"/>
                </p:cNvSpPr>
                <p:nvPr/>
              </p:nvSpPr>
              <p:spPr bwMode="auto">
                <a:xfrm>
                  <a:off x="2193" y="3500"/>
                  <a:ext cx="31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  <p:sp>
            <p:nvSpPr>
              <p:cNvPr id="10" name="Rectangle 80"/>
              <p:cNvSpPr>
                <a:spLocks noChangeArrowheads="1"/>
              </p:cNvSpPr>
              <p:nvPr/>
            </p:nvSpPr>
            <p:spPr bwMode="auto">
              <a:xfrm>
                <a:off x="1619" y="2880"/>
                <a:ext cx="654" cy="152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GB" sz="1000" b="1">
                    <a:solidFill>
                      <a:srgbClr val="000000"/>
                    </a:solidFill>
                    <a:latin typeface="Tahoma" pitchFamily="34" charset="0"/>
                  </a:rPr>
                  <a:t>Faaliyet </a:t>
                </a:r>
                <a:r>
                  <a:rPr lang="tr-TR" sz="1000" b="1">
                    <a:solidFill>
                      <a:srgbClr val="000000"/>
                    </a:solidFill>
                    <a:latin typeface="Tahoma" pitchFamily="34" charset="0"/>
                  </a:rPr>
                  <a:t>Planı</a:t>
                </a:r>
                <a:endParaRPr lang="en-GB" sz="1000" b="1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</p:grpSp>
      </p:grpSp>
      <p:grpSp>
        <p:nvGrpSpPr>
          <p:cNvPr id="41" name="Group 18"/>
          <p:cNvGrpSpPr>
            <a:grpSpLocks/>
          </p:cNvGrpSpPr>
          <p:nvPr/>
        </p:nvGrpSpPr>
        <p:grpSpPr bwMode="auto">
          <a:xfrm>
            <a:off x="6219703" y="2874962"/>
            <a:ext cx="2373313" cy="1893888"/>
            <a:chOff x="4032" y="2784"/>
            <a:chExt cx="1494" cy="1193"/>
          </a:xfrm>
        </p:grpSpPr>
        <p:grpSp>
          <p:nvGrpSpPr>
            <p:cNvPr id="42" name="Group 19"/>
            <p:cNvGrpSpPr>
              <a:grpSpLocks/>
            </p:cNvGrpSpPr>
            <p:nvPr/>
          </p:nvGrpSpPr>
          <p:grpSpPr bwMode="auto">
            <a:xfrm>
              <a:off x="4608" y="2784"/>
              <a:ext cx="918" cy="864"/>
              <a:chOff x="4218" y="2976"/>
              <a:chExt cx="918" cy="864"/>
            </a:xfrm>
          </p:grpSpPr>
          <p:sp>
            <p:nvSpPr>
              <p:cNvPr id="54" name="Rectangle 20"/>
              <p:cNvSpPr>
                <a:spLocks noChangeArrowheads="1"/>
              </p:cNvSpPr>
              <p:nvPr/>
            </p:nvSpPr>
            <p:spPr bwMode="auto">
              <a:xfrm>
                <a:off x="4231" y="2984"/>
                <a:ext cx="808" cy="856"/>
              </a:xfrm>
              <a:prstGeom prst="rect">
                <a:avLst/>
              </a:prstGeom>
              <a:solidFill>
                <a:srgbClr val="C0FEF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Rectangle 21"/>
              <p:cNvSpPr>
                <a:spLocks noChangeArrowheads="1"/>
              </p:cNvSpPr>
              <p:nvPr/>
            </p:nvSpPr>
            <p:spPr bwMode="auto">
              <a:xfrm>
                <a:off x="4218" y="3134"/>
                <a:ext cx="114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endParaRPr lang="de-DE" sz="800">
                  <a:solidFill>
                    <a:srgbClr val="009999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56" name="Rectangle 22"/>
              <p:cNvSpPr>
                <a:spLocks noChangeArrowheads="1"/>
              </p:cNvSpPr>
              <p:nvPr/>
            </p:nvSpPr>
            <p:spPr bwMode="auto">
              <a:xfrm>
                <a:off x="4612" y="3134"/>
                <a:ext cx="524" cy="5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>
                  <a:tabLst>
                    <a:tab pos="228600" algn="r"/>
                    <a:tab pos="514350" algn="r"/>
                  </a:tabLst>
                </a:pPr>
                <a:r>
                  <a:rPr lang="en-GB" sz="800">
                    <a:solidFill>
                      <a:srgbClr val="009999"/>
                    </a:solidFill>
                    <a:latin typeface="Arial Narrow" pitchFamily="34" charset="0"/>
                  </a:rPr>
                  <a:t>5500</a:t>
                </a:r>
              </a:p>
              <a:p>
                <a:pPr algn="ctr">
                  <a:tabLst>
                    <a:tab pos="228600" algn="r"/>
                    <a:tab pos="514350" algn="r"/>
                  </a:tabLst>
                </a:pPr>
                <a:r>
                  <a:rPr lang="en-GB" sz="800">
                    <a:solidFill>
                      <a:srgbClr val="009999"/>
                    </a:solidFill>
                    <a:latin typeface="Arial Narrow" pitchFamily="34" charset="0"/>
                  </a:rPr>
                  <a:t>1750</a:t>
                </a:r>
              </a:p>
              <a:p>
                <a:pPr algn="ctr">
                  <a:tabLst>
                    <a:tab pos="228600" algn="r"/>
                    <a:tab pos="514350" algn="r"/>
                  </a:tabLst>
                </a:pPr>
                <a:r>
                  <a:rPr lang="en-GB" sz="800">
                    <a:solidFill>
                      <a:srgbClr val="009999"/>
                    </a:solidFill>
                    <a:latin typeface="Arial Narrow" pitchFamily="34" charset="0"/>
                  </a:rPr>
                  <a:t>4250</a:t>
                </a:r>
              </a:p>
              <a:p>
                <a:pPr algn="ctr">
                  <a:tabLst>
                    <a:tab pos="228600" algn="r"/>
                    <a:tab pos="514350" algn="r"/>
                  </a:tabLst>
                </a:pPr>
                <a:r>
                  <a:rPr lang="en-GB" sz="800">
                    <a:solidFill>
                      <a:srgbClr val="009999"/>
                    </a:solidFill>
                    <a:latin typeface="Arial Narrow" pitchFamily="34" charset="0"/>
                  </a:rPr>
                  <a:t>  750</a:t>
                </a:r>
              </a:p>
              <a:p>
                <a:pPr algn="ctr">
                  <a:tabLst>
                    <a:tab pos="228600" algn="r"/>
                    <a:tab pos="514350" algn="r"/>
                  </a:tabLst>
                </a:pPr>
                <a:r>
                  <a:rPr lang="en-GB" sz="800">
                    <a:solidFill>
                      <a:srgbClr val="009999"/>
                    </a:solidFill>
                    <a:latin typeface="Arial Narrow" pitchFamily="34" charset="0"/>
                  </a:rPr>
                  <a:t>  400</a:t>
                </a:r>
              </a:p>
              <a:p>
                <a:pPr algn="ctr">
                  <a:tabLst>
                    <a:tab pos="228600" algn="r"/>
                    <a:tab pos="514350" algn="r"/>
                  </a:tabLst>
                </a:pPr>
                <a:r>
                  <a:rPr lang="en-GB" sz="800">
                    <a:solidFill>
                      <a:srgbClr val="009999"/>
                    </a:solidFill>
                    <a:latin typeface="Arial Narrow" pitchFamily="34" charset="0"/>
                  </a:rPr>
                  <a:t>1100</a:t>
                </a:r>
              </a:p>
              <a:p>
                <a:pPr algn="ctr">
                  <a:tabLst>
                    <a:tab pos="228600" algn="r"/>
                    <a:tab pos="514350" algn="r"/>
                  </a:tabLst>
                </a:pPr>
                <a:r>
                  <a:rPr lang="en-GB" sz="800">
                    <a:solidFill>
                      <a:srgbClr val="009999"/>
                    </a:solidFill>
                    <a:latin typeface="Arial Narrow" pitchFamily="34" charset="0"/>
                  </a:rPr>
                  <a:t>3100</a:t>
                </a:r>
              </a:p>
            </p:txBody>
          </p:sp>
          <p:sp>
            <p:nvSpPr>
              <p:cNvPr id="57" name="Rectangle 23"/>
              <p:cNvSpPr>
                <a:spLocks noChangeArrowheads="1"/>
              </p:cNvSpPr>
              <p:nvPr/>
            </p:nvSpPr>
            <p:spPr bwMode="auto">
              <a:xfrm>
                <a:off x="4457" y="2976"/>
                <a:ext cx="281" cy="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tr-TR" sz="1000">
                    <a:solidFill>
                      <a:srgbClr val="009999"/>
                    </a:solidFill>
                    <a:latin typeface="Arial Narrow" pitchFamily="34" charset="0"/>
                  </a:rPr>
                  <a:t>Bütçe</a:t>
                </a:r>
                <a:endParaRPr lang="en-GB" sz="1000">
                  <a:solidFill>
                    <a:srgbClr val="009999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43" name="Group 24"/>
            <p:cNvGrpSpPr>
              <a:grpSpLocks/>
            </p:cNvGrpSpPr>
            <p:nvPr/>
          </p:nvGrpSpPr>
          <p:grpSpPr bwMode="auto">
            <a:xfrm>
              <a:off x="4032" y="2928"/>
              <a:ext cx="1200" cy="1049"/>
              <a:chOff x="4032" y="2928"/>
              <a:chExt cx="1200" cy="1049"/>
            </a:xfrm>
          </p:grpSpPr>
          <p:grpSp>
            <p:nvGrpSpPr>
              <p:cNvPr id="44" name="Group 25"/>
              <p:cNvGrpSpPr>
                <a:grpSpLocks/>
              </p:cNvGrpSpPr>
              <p:nvPr/>
            </p:nvGrpSpPr>
            <p:grpSpPr bwMode="auto">
              <a:xfrm>
                <a:off x="4314" y="2928"/>
                <a:ext cx="918" cy="864"/>
                <a:chOff x="4218" y="2976"/>
                <a:chExt cx="918" cy="864"/>
              </a:xfrm>
            </p:grpSpPr>
            <p:sp>
              <p:nvSpPr>
                <p:cNvPr id="50" name="Rectangle 26"/>
                <p:cNvSpPr>
                  <a:spLocks noChangeArrowheads="1"/>
                </p:cNvSpPr>
                <p:nvPr/>
              </p:nvSpPr>
              <p:spPr bwMode="auto">
                <a:xfrm>
                  <a:off x="4231" y="2984"/>
                  <a:ext cx="808" cy="856"/>
                </a:xfrm>
                <a:prstGeom prst="rect">
                  <a:avLst/>
                </a:prstGeom>
                <a:solidFill>
                  <a:srgbClr val="C0FEF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Rectangle 27"/>
                <p:cNvSpPr>
                  <a:spLocks noChangeArrowheads="1"/>
                </p:cNvSpPr>
                <p:nvPr/>
              </p:nvSpPr>
              <p:spPr bwMode="auto">
                <a:xfrm>
                  <a:off x="4218" y="3134"/>
                  <a:ext cx="114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endParaRPr lang="de-DE" sz="800">
                    <a:solidFill>
                      <a:srgbClr val="009999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52" name="Rectangle 28"/>
                <p:cNvSpPr>
                  <a:spLocks noChangeArrowheads="1"/>
                </p:cNvSpPr>
                <p:nvPr/>
              </p:nvSpPr>
              <p:spPr bwMode="auto">
                <a:xfrm>
                  <a:off x="4612" y="3134"/>
                  <a:ext cx="524" cy="5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488" tIns="44450" rIns="90488" bIns="44450">
                  <a:spAutoFit/>
                </a:bodyPr>
                <a:lstStyle/>
                <a:p>
                  <a:pPr algn="ctr">
                    <a:tabLst>
                      <a:tab pos="228600" algn="r"/>
                      <a:tab pos="514350" algn="r"/>
                    </a:tabLst>
                  </a:pPr>
                  <a:r>
                    <a:rPr lang="en-GB" sz="800">
                      <a:solidFill>
                        <a:srgbClr val="009999"/>
                      </a:solidFill>
                      <a:latin typeface="Arial Narrow" pitchFamily="34" charset="0"/>
                    </a:rPr>
                    <a:t>5500</a:t>
                  </a:r>
                </a:p>
                <a:p>
                  <a:pPr algn="ctr">
                    <a:tabLst>
                      <a:tab pos="228600" algn="r"/>
                      <a:tab pos="514350" algn="r"/>
                    </a:tabLst>
                  </a:pPr>
                  <a:r>
                    <a:rPr lang="en-GB" sz="800">
                      <a:solidFill>
                        <a:srgbClr val="009999"/>
                      </a:solidFill>
                      <a:latin typeface="Arial Narrow" pitchFamily="34" charset="0"/>
                    </a:rPr>
                    <a:t>1750</a:t>
                  </a:r>
                </a:p>
                <a:p>
                  <a:pPr algn="ctr">
                    <a:tabLst>
                      <a:tab pos="228600" algn="r"/>
                      <a:tab pos="514350" algn="r"/>
                    </a:tabLst>
                  </a:pPr>
                  <a:r>
                    <a:rPr lang="en-GB" sz="800">
                      <a:solidFill>
                        <a:srgbClr val="009999"/>
                      </a:solidFill>
                      <a:latin typeface="Arial Narrow" pitchFamily="34" charset="0"/>
                    </a:rPr>
                    <a:t>4250</a:t>
                  </a:r>
                </a:p>
                <a:p>
                  <a:pPr algn="ctr">
                    <a:tabLst>
                      <a:tab pos="228600" algn="r"/>
                      <a:tab pos="514350" algn="r"/>
                    </a:tabLst>
                  </a:pPr>
                  <a:r>
                    <a:rPr lang="en-GB" sz="800">
                      <a:solidFill>
                        <a:srgbClr val="009999"/>
                      </a:solidFill>
                      <a:latin typeface="Arial Narrow" pitchFamily="34" charset="0"/>
                    </a:rPr>
                    <a:t>  750</a:t>
                  </a:r>
                </a:p>
                <a:p>
                  <a:pPr algn="ctr">
                    <a:tabLst>
                      <a:tab pos="228600" algn="r"/>
                      <a:tab pos="514350" algn="r"/>
                    </a:tabLst>
                  </a:pPr>
                  <a:r>
                    <a:rPr lang="en-GB" sz="800">
                      <a:solidFill>
                        <a:srgbClr val="009999"/>
                      </a:solidFill>
                      <a:latin typeface="Arial Narrow" pitchFamily="34" charset="0"/>
                    </a:rPr>
                    <a:t>  400</a:t>
                  </a:r>
                </a:p>
                <a:p>
                  <a:pPr algn="ctr">
                    <a:tabLst>
                      <a:tab pos="228600" algn="r"/>
                      <a:tab pos="514350" algn="r"/>
                    </a:tabLst>
                  </a:pPr>
                  <a:r>
                    <a:rPr lang="en-GB" sz="800">
                      <a:solidFill>
                        <a:srgbClr val="009999"/>
                      </a:solidFill>
                      <a:latin typeface="Arial Narrow" pitchFamily="34" charset="0"/>
                    </a:rPr>
                    <a:t>1100</a:t>
                  </a:r>
                </a:p>
                <a:p>
                  <a:pPr algn="ctr">
                    <a:tabLst>
                      <a:tab pos="228600" algn="r"/>
                      <a:tab pos="514350" algn="r"/>
                    </a:tabLst>
                  </a:pPr>
                  <a:r>
                    <a:rPr lang="en-GB" sz="800">
                      <a:solidFill>
                        <a:srgbClr val="009999"/>
                      </a:solidFill>
                      <a:latin typeface="Arial Narrow" pitchFamily="34" charset="0"/>
                    </a:rPr>
                    <a:t>3100</a:t>
                  </a:r>
                </a:p>
              </p:txBody>
            </p:sp>
            <p:sp>
              <p:nvSpPr>
                <p:cNvPr id="53" name="Rectangle 29"/>
                <p:cNvSpPr>
                  <a:spLocks noChangeArrowheads="1"/>
                </p:cNvSpPr>
                <p:nvPr/>
              </p:nvSpPr>
              <p:spPr bwMode="auto">
                <a:xfrm>
                  <a:off x="4458" y="2976"/>
                  <a:ext cx="281" cy="1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r>
                    <a:rPr lang="tr-TR" sz="1000" dirty="0">
                      <a:solidFill>
                        <a:srgbClr val="009999"/>
                      </a:solidFill>
                      <a:latin typeface="Arial Narrow" pitchFamily="34" charset="0"/>
                    </a:rPr>
                    <a:t>Bütçe</a:t>
                  </a:r>
                  <a:endParaRPr lang="en-GB" sz="1000" dirty="0">
                    <a:solidFill>
                      <a:srgbClr val="009999"/>
                    </a:solidFill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45" name="Group 30"/>
              <p:cNvGrpSpPr>
                <a:grpSpLocks/>
              </p:cNvGrpSpPr>
              <p:nvPr/>
            </p:nvGrpSpPr>
            <p:grpSpPr bwMode="auto">
              <a:xfrm>
                <a:off x="4032" y="3072"/>
                <a:ext cx="918" cy="905"/>
                <a:chOff x="4074" y="3072"/>
                <a:chExt cx="918" cy="905"/>
              </a:xfrm>
            </p:grpSpPr>
            <p:sp>
              <p:nvSpPr>
                <p:cNvPr id="46" name="Rectangle 31"/>
                <p:cNvSpPr>
                  <a:spLocks noChangeArrowheads="1"/>
                </p:cNvSpPr>
                <p:nvPr/>
              </p:nvSpPr>
              <p:spPr bwMode="auto">
                <a:xfrm>
                  <a:off x="4087" y="3080"/>
                  <a:ext cx="808" cy="856"/>
                </a:xfrm>
                <a:prstGeom prst="rect">
                  <a:avLst/>
                </a:prstGeom>
                <a:solidFill>
                  <a:srgbClr val="C0FEF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Rectangle 32"/>
                <p:cNvSpPr>
                  <a:spLocks noChangeArrowheads="1"/>
                </p:cNvSpPr>
                <p:nvPr/>
              </p:nvSpPr>
              <p:spPr bwMode="auto">
                <a:xfrm>
                  <a:off x="4074" y="3230"/>
                  <a:ext cx="387" cy="7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r>
                    <a:rPr lang="en-GB" sz="1000" dirty="0" err="1">
                      <a:solidFill>
                        <a:srgbClr val="009999"/>
                      </a:solidFill>
                      <a:latin typeface="Arial Narrow" pitchFamily="34" charset="0"/>
                    </a:rPr>
                    <a:t>Maaşlar</a:t>
                  </a:r>
                  <a:endParaRPr lang="en-GB" sz="1000" dirty="0">
                    <a:solidFill>
                      <a:srgbClr val="009999"/>
                    </a:solidFill>
                    <a:latin typeface="Arial Narrow" pitchFamily="34" charset="0"/>
                  </a:endParaRPr>
                </a:p>
                <a:p>
                  <a:r>
                    <a:rPr lang="en-GB" sz="1000" dirty="0" err="1">
                      <a:solidFill>
                        <a:srgbClr val="009999"/>
                      </a:solidFill>
                      <a:latin typeface="Arial Narrow" pitchFamily="34" charset="0"/>
                    </a:rPr>
                    <a:t>Yolluklar</a:t>
                  </a:r>
                  <a:endParaRPr lang="en-GB" sz="1000" dirty="0">
                    <a:solidFill>
                      <a:srgbClr val="009999"/>
                    </a:solidFill>
                    <a:latin typeface="Arial Narrow" pitchFamily="34" charset="0"/>
                  </a:endParaRPr>
                </a:p>
                <a:p>
                  <a:r>
                    <a:rPr lang="en-GB" sz="1000" dirty="0" err="1">
                      <a:solidFill>
                        <a:srgbClr val="009999"/>
                      </a:solidFill>
                      <a:latin typeface="Arial Narrow" pitchFamily="34" charset="0"/>
                    </a:rPr>
                    <a:t>Araç</a:t>
                  </a:r>
                  <a:r>
                    <a:rPr lang="en-GB" sz="1000" dirty="0">
                      <a:solidFill>
                        <a:srgbClr val="009999"/>
                      </a:solidFill>
                      <a:latin typeface="Arial Narrow" pitchFamily="34" charset="0"/>
                    </a:rPr>
                    <a:t> </a:t>
                  </a:r>
                  <a:r>
                    <a:rPr lang="en-GB" sz="1000" dirty="0" err="1">
                      <a:solidFill>
                        <a:srgbClr val="009999"/>
                      </a:solidFill>
                      <a:latin typeface="Arial Narrow" pitchFamily="34" charset="0"/>
                    </a:rPr>
                    <a:t>Gid</a:t>
                  </a:r>
                  <a:r>
                    <a:rPr lang="en-GB" sz="1000" dirty="0">
                      <a:solidFill>
                        <a:srgbClr val="009999"/>
                      </a:solidFill>
                      <a:latin typeface="Arial Narrow" pitchFamily="34" charset="0"/>
                    </a:rPr>
                    <a:t>.</a:t>
                  </a:r>
                </a:p>
                <a:p>
                  <a:r>
                    <a:rPr lang="en-GB" sz="1200" dirty="0" err="1">
                      <a:solidFill>
                        <a:srgbClr val="009999"/>
                      </a:solidFill>
                      <a:latin typeface="Arial Narrow" pitchFamily="34" charset="0"/>
                    </a:rPr>
                    <a:t>Ofice</a:t>
                  </a:r>
                  <a:endParaRPr lang="en-GB" sz="1200" dirty="0">
                    <a:solidFill>
                      <a:srgbClr val="009999"/>
                    </a:solidFill>
                    <a:latin typeface="Arial Narrow" pitchFamily="34" charset="0"/>
                  </a:endParaRPr>
                </a:p>
                <a:p>
                  <a:r>
                    <a:rPr lang="en-GB" sz="1000" dirty="0">
                      <a:solidFill>
                        <a:srgbClr val="009999"/>
                      </a:solidFill>
                      <a:latin typeface="Arial Narrow" pitchFamily="34" charset="0"/>
                    </a:rPr>
                    <a:t>Tel/Fax</a:t>
                  </a:r>
                </a:p>
                <a:p>
                  <a:r>
                    <a:rPr lang="en-GB" sz="1000" dirty="0" err="1">
                      <a:solidFill>
                        <a:srgbClr val="009999"/>
                      </a:solidFill>
                      <a:latin typeface="Arial Narrow" pitchFamily="34" charset="0"/>
                    </a:rPr>
                    <a:t>Tohum</a:t>
                  </a:r>
                  <a:endParaRPr lang="en-GB" sz="1000" dirty="0">
                    <a:solidFill>
                      <a:srgbClr val="009999"/>
                    </a:solidFill>
                    <a:latin typeface="Arial Narrow" pitchFamily="34" charset="0"/>
                  </a:endParaRPr>
                </a:p>
                <a:p>
                  <a:r>
                    <a:rPr lang="en-GB" sz="1000" dirty="0" err="1">
                      <a:solidFill>
                        <a:srgbClr val="009999"/>
                      </a:solidFill>
                      <a:latin typeface="Arial Narrow" pitchFamily="34" charset="0"/>
                    </a:rPr>
                    <a:t>Gübre</a:t>
                  </a:r>
                  <a:endParaRPr lang="en-GB" sz="1000" dirty="0">
                    <a:solidFill>
                      <a:srgbClr val="009999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48" name="Rectangle 33"/>
                <p:cNvSpPr>
                  <a:spLocks noChangeArrowheads="1"/>
                </p:cNvSpPr>
                <p:nvPr/>
              </p:nvSpPr>
              <p:spPr bwMode="auto">
                <a:xfrm>
                  <a:off x="4468" y="3230"/>
                  <a:ext cx="524" cy="5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488" tIns="44450" rIns="90488" bIns="44450">
                  <a:spAutoFit/>
                </a:bodyPr>
                <a:lstStyle/>
                <a:p>
                  <a:pPr>
                    <a:tabLst>
                      <a:tab pos="228600" algn="r"/>
                      <a:tab pos="514350" algn="r"/>
                    </a:tabLst>
                  </a:pPr>
                  <a:r>
                    <a:rPr lang="en-GB" sz="800" dirty="0">
                      <a:solidFill>
                        <a:srgbClr val="009999"/>
                      </a:solidFill>
                      <a:latin typeface="Arial Narrow" pitchFamily="34" charset="0"/>
                    </a:rPr>
                    <a:t>	5000	5500</a:t>
                  </a:r>
                </a:p>
                <a:p>
                  <a:pPr>
                    <a:tabLst>
                      <a:tab pos="228600" algn="r"/>
                      <a:tab pos="514350" algn="r"/>
                    </a:tabLst>
                  </a:pPr>
                  <a:r>
                    <a:rPr lang="en-GB" sz="800" dirty="0">
                      <a:solidFill>
                        <a:srgbClr val="009999"/>
                      </a:solidFill>
                      <a:latin typeface="Arial Narrow" pitchFamily="34" charset="0"/>
                    </a:rPr>
                    <a:t>	1250	1750</a:t>
                  </a:r>
                </a:p>
                <a:p>
                  <a:pPr>
                    <a:tabLst>
                      <a:tab pos="228600" algn="r"/>
                      <a:tab pos="514350" algn="r"/>
                    </a:tabLst>
                  </a:pPr>
                  <a:r>
                    <a:rPr lang="en-GB" sz="800" dirty="0">
                      <a:solidFill>
                        <a:srgbClr val="009999"/>
                      </a:solidFill>
                      <a:latin typeface="Arial Narrow" pitchFamily="34" charset="0"/>
                    </a:rPr>
                    <a:t>	3750	4250</a:t>
                  </a:r>
                </a:p>
                <a:p>
                  <a:pPr>
                    <a:tabLst>
                      <a:tab pos="228600" algn="r"/>
                      <a:tab pos="514350" algn="r"/>
                    </a:tabLst>
                  </a:pPr>
                  <a:r>
                    <a:rPr lang="en-GB" sz="800" dirty="0">
                      <a:solidFill>
                        <a:srgbClr val="009999"/>
                      </a:solidFill>
                      <a:latin typeface="Arial Narrow" pitchFamily="34" charset="0"/>
                    </a:rPr>
                    <a:t>	750	750</a:t>
                  </a:r>
                </a:p>
                <a:p>
                  <a:pPr>
                    <a:tabLst>
                      <a:tab pos="228600" algn="r"/>
                      <a:tab pos="514350" algn="r"/>
                    </a:tabLst>
                  </a:pPr>
                  <a:r>
                    <a:rPr lang="en-GB" sz="800" dirty="0">
                      <a:solidFill>
                        <a:srgbClr val="009999"/>
                      </a:solidFill>
                      <a:latin typeface="Arial Narrow" pitchFamily="34" charset="0"/>
                    </a:rPr>
                    <a:t>	400	400</a:t>
                  </a:r>
                </a:p>
                <a:p>
                  <a:pPr>
                    <a:tabLst>
                      <a:tab pos="228600" algn="r"/>
                      <a:tab pos="514350" algn="r"/>
                    </a:tabLst>
                  </a:pPr>
                  <a:r>
                    <a:rPr lang="en-GB" sz="800" dirty="0">
                      <a:solidFill>
                        <a:srgbClr val="009999"/>
                      </a:solidFill>
                      <a:latin typeface="Arial Narrow" pitchFamily="34" charset="0"/>
                    </a:rPr>
                    <a:t>	850	1100</a:t>
                  </a:r>
                </a:p>
                <a:p>
                  <a:pPr>
                    <a:tabLst>
                      <a:tab pos="228600" algn="r"/>
                      <a:tab pos="514350" algn="r"/>
                    </a:tabLst>
                  </a:pPr>
                  <a:r>
                    <a:rPr lang="en-GB" sz="800" dirty="0">
                      <a:solidFill>
                        <a:srgbClr val="009999"/>
                      </a:solidFill>
                      <a:latin typeface="Arial Narrow" pitchFamily="34" charset="0"/>
                    </a:rPr>
                    <a:t>	2300	3100</a:t>
                  </a:r>
                </a:p>
              </p:txBody>
            </p:sp>
            <p:sp>
              <p:nvSpPr>
                <p:cNvPr id="49" name="Rectangle 34"/>
                <p:cNvSpPr>
                  <a:spLocks noChangeArrowheads="1"/>
                </p:cNvSpPr>
                <p:nvPr/>
              </p:nvSpPr>
              <p:spPr bwMode="auto">
                <a:xfrm>
                  <a:off x="4314" y="3072"/>
                  <a:ext cx="343" cy="1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r>
                    <a:rPr lang="tr-TR" sz="1000" b="1" dirty="0">
                      <a:solidFill>
                        <a:srgbClr val="000000"/>
                      </a:solidFill>
                      <a:latin typeface="Tahoma" pitchFamily="34" charset="0"/>
                    </a:rPr>
                    <a:t>Bütçe</a:t>
                  </a:r>
                  <a:endParaRPr lang="en-GB" sz="1000" b="1" dirty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</p:grpSp>
        </p:grpSp>
      </p:grpSp>
      <p:sp>
        <p:nvSpPr>
          <p:cNvPr id="58" name="Freeform 83"/>
          <p:cNvSpPr>
            <a:spLocks/>
          </p:cNvSpPr>
          <p:nvPr/>
        </p:nvSpPr>
        <p:spPr bwMode="auto">
          <a:xfrm rot="20436771">
            <a:off x="1011232" y="3635136"/>
            <a:ext cx="989012" cy="2143125"/>
          </a:xfrm>
          <a:custGeom>
            <a:avLst/>
            <a:gdLst>
              <a:gd name="T0" fmla="*/ 2147483647 w 623"/>
              <a:gd name="T1" fmla="*/ 2147483647 h 1350"/>
              <a:gd name="T2" fmla="*/ 2147483647 w 623"/>
              <a:gd name="T3" fmla="*/ 2147483647 h 1350"/>
              <a:gd name="T4" fmla="*/ 2147483647 w 623"/>
              <a:gd name="T5" fmla="*/ 2147483647 h 1350"/>
              <a:gd name="T6" fmla="*/ 2147483647 w 623"/>
              <a:gd name="T7" fmla="*/ 2147483647 h 1350"/>
              <a:gd name="T8" fmla="*/ 2147483647 w 623"/>
              <a:gd name="T9" fmla="*/ 2147483647 h 1350"/>
              <a:gd name="T10" fmla="*/ 2147483647 w 623"/>
              <a:gd name="T11" fmla="*/ 2147483647 h 1350"/>
              <a:gd name="T12" fmla="*/ 2147483647 w 623"/>
              <a:gd name="T13" fmla="*/ 2147483647 h 1350"/>
              <a:gd name="T14" fmla="*/ 2147483647 w 623"/>
              <a:gd name="T15" fmla="*/ 2147483647 h 1350"/>
              <a:gd name="T16" fmla="*/ 2147483647 w 623"/>
              <a:gd name="T17" fmla="*/ 2147483647 h 1350"/>
              <a:gd name="T18" fmla="*/ 0 w 623"/>
              <a:gd name="T19" fmla="*/ 2147483647 h 1350"/>
              <a:gd name="T20" fmla="*/ 2147483647 w 623"/>
              <a:gd name="T21" fmla="*/ 2147483647 h 1350"/>
              <a:gd name="T22" fmla="*/ 2147483647 w 623"/>
              <a:gd name="T23" fmla="*/ 2147483647 h 1350"/>
              <a:gd name="T24" fmla="*/ 2147483647 w 623"/>
              <a:gd name="T25" fmla="*/ 2147483647 h 1350"/>
              <a:gd name="T26" fmla="*/ 2147483647 w 623"/>
              <a:gd name="T27" fmla="*/ 2147483647 h 1350"/>
              <a:gd name="T28" fmla="*/ 2147483647 w 623"/>
              <a:gd name="T29" fmla="*/ 2147483647 h 1350"/>
              <a:gd name="T30" fmla="*/ 2147483647 w 623"/>
              <a:gd name="T31" fmla="*/ 2147483647 h 1350"/>
              <a:gd name="T32" fmla="*/ 2147483647 w 623"/>
              <a:gd name="T33" fmla="*/ 2147483647 h 1350"/>
              <a:gd name="T34" fmla="*/ 2147483647 w 623"/>
              <a:gd name="T35" fmla="*/ 2147483647 h 1350"/>
              <a:gd name="T36" fmla="*/ 2147483647 w 623"/>
              <a:gd name="T37" fmla="*/ 2147483647 h 1350"/>
              <a:gd name="T38" fmla="*/ 2147483647 w 623"/>
              <a:gd name="T39" fmla="*/ 2147483647 h 1350"/>
              <a:gd name="T40" fmla="*/ 2147483647 w 623"/>
              <a:gd name="T41" fmla="*/ 2147483647 h 1350"/>
              <a:gd name="T42" fmla="*/ 2147483647 w 623"/>
              <a:gd name="T43" fmla="*/ 2147483647 h 1350"/>
              <a:gd name="T44" fmla="*/ 2147483647 w 623"/>
              <a:gd name="T45" fmla="*/ 2147483647 h 1350"/>
              <a:gd name="T46" fmla="*/ 2147483647 w 623"/>
              <a:gd name="T47" fmla="*/ 2147483647 h 1350"/>
              <a:gd name="T48" fmla="*/ 2147483647 w 623"/>
              <a:gd name="T49" fmla="*/ 2147483647 h 1350"/>
              <a:gd name="T50" fmla="*/ 2147483647 w 623"/>
              <a:gd name="T51" fmla="*/ 2147483647 h 1350"/>
              <a:gd name="T52" fmla="*/ 2147483647 w 623"/>
              <a:gd name="T53" fmla="*/ 2147483647 h 1350"/>
              <a:gd name="T54" fmla="*/ 2147483647 w 623"/>
              <a:gd name="T55" fmla="*/ 2147483647 h 1350"/>
              <a:gd name="T56" fmla="*/ 2147483647 w 623"/>
              <a:gd name="T57" fmla="*/ 2147483647 h 1350"/>
              <a:gd name="T58" fmla="*/ 2147483647 w 623"/>
              <a:gd name="T59" fmla="*/ 2147483647 h 1350"/>
              <a:gd name="T60" fmla="*/ 2147483647 w 623"/>
              <a:gd name="T61" fmla="*/ 2147483647 h 1350"/>
              <a:gd name="T62" fmla="*/ 2147483647 w 623"/>
              <a:gd name="T63" fmla="*/ 2147483647 h 1350"/>
              <a:gd name="T64" fmla="*/ 2147483647 w 623"/>
              <a:gd name="T65" fmla="*/ 2147483647 h 1350"/>
              <a:gd name="T66" fmla="*/ 2147483647 w 623"/>
              <a:gd name="T67" fmla="*/ 2147483647 h 1350"/>
              <a:gd name="T68" fmla="*/ 2147483647 w 623"/>
              <a:gd name="T69" fmla="*/ 0 h 135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623"/>
              <a:gd name="T106" fmla="*/ 0 h 1350"/>
              <a:gd name="T107" fmla="*/ 623 w 623"/>
              <a:gd name="T108" fmla="*/ 1350 h 135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623" h="1350">
                <a:moveTo>
                  <a:pt x="622" y="0"/>
                </a:moveTo>
                <a:lnTo>
                  <a:pt x="559" y="6"/>
                </a:lnTo>
                <a:lnTo>
                  <a:pt x="496" y="11"/>
                </a:lnTo>
                <a:lnTo>
                  <a:pt x="436" y="22"/>
                </a:lnTo>
                <a:lnTo>
                  <a:pt x="380" y="38"/>
                </a:lnTo>
                <a:lnTo>
                  <a:pt x="326" y="60"/>
                </a:lnTo>
                <a:lnTo>
                  <a:pt x="273" y="88"/>
                </a:lnTo>
                <a:lnTo>
                  <a:pt x="226" y="115"/>
                </a:lnTo>
                <a:lnTo>
                  <a:pt x="183" y="148"/>
                </a:lnTo>
                <a:lnTo>
                  <a:pt x="141" y="180"/>
                </a:lnTo>
                <a:lnTo>
                  <a:pt x="106" y="219"/>
                </a:lnTo>
                <a:lnTo>
                  <a:pt x="75" y="262"/>
                </a:lnTo>
                <a:lnTo>
                  <a:pt x="49" y="306"/>
                </a:lnTo>
                <a:lnTo>
                  <a:pt x="27" y="350"/>
                </a:lnTo>
                <a:lnTo>
                  <a:pt x="12" y="399"/>
                </a:lnTo>
                <a:lnTo>
                  <a:pt x="7" y="421"/>
                </a:lnTo>
                <a:lnTo>
                  <a:pt x="3" y="448"/>
                </a:lnTo>
                <a:lnTo>
                  <a:pt x="1" y="470"/>
                </a:lnTo>
                <a:lnTo>
                  <a:pt x="0" y="497"/>
                </a:lnTo>
                <a:lnTo>
                  <a:pt x="0" y="694"/>
                </a:lnTo>
                <a:lnTo>
                  <a:pt x="1" y="732"/>
                </a:lnTo>
                <a:lnTo>
                  <a:pt x="6" y="765"/>
                </a:lnTo>
                <a:lnTo>
                  <a:pt x="15" y="797"/>
                </a:lnTo>
                <a:lnTo>
                  <a:pt x="26" y="836"/>
                </a:lnTo>
                <a:lnTo>
                  <a:pt x="40" y="868"/>
                </a:lnTo>
                <a:lnTo>
                  <a:pt x="57" y="901"/>
                </a:lnTo>
                <a:lnTo>
                  <a:pt x="77" y="929"/>
                </a:lnTo>
                <a:lnTo>
                  <a:pt x="100" y="961"/>
                </a:lnTo>
                <a:lnTo>
                  <a:pt x="124" y="989"/>
                </a:lnTo>
                <a:lnTo>
                  <a:pt x="152" y="1016"/>
                </a:lnTo>
                <a:lnTo>
                  <a:pt x="183" y="1043"/>
                </a:lnTo>
                <a:lnTo>
                  <a:pt x="215" y="1065"/>
                </a:lnTo>
                <a:lnTo>
                  <a:pt x="250" y="1087"/>
                </a:lnTo>
                <a:lnTo>
                  <a:pt x="287" y="1109"/>
                </a:lnTo>
                <a:lnTo>
                  <a:pt x="326" y="1125"/>
                </a:lnTo>
                <a:lnTo>
                  <a:pt x="367" y="1141"/>
                </a:lnTo>
                <a:lnTo>
                  <a:pt x="367" y="1349"/>
                </a:lnTo>
                <a:lnTo>
                  <a:pt x="622" y="1087"/>
                </a:lnTo>
                <a:lnTo>
                  <a:pt x="367" y="743"/>
                </a:lnTo>
                <a:lnTo>
                  <a:pt x="367" y="945"/>
                </a:lnTo>
                <a:lnTo>
                  <a:pt x="301" y="918"/>
                </a:lnTo>
                <a:lnTo>
                  <a:pt x="240" y="885"/>
                </a:lnTo>
                <a:lnTo>
                  <a:pt x="212" y="868"/>
                </a:lnTo>
                <a:lnTo>
                  <a:pt x="184" y="847"/>
                </a:lnTo>
                <a:lnTo>
                  <a:pt x="160" y="825"/>
                </a:lnTo>
                <a:lnTo>
                  <a:pt x="135" y="803"/>
                </a:lnTo>
                <a:lnTo>
                  <a:pt x="114" y="781"/>
                </a:lnTo>
                <a:lnTo>
                  <a:pt x="92" y="754"/>
                </a:lnTo>
                <a:lnTo>
                  <a:pt x="74" y="732"/>
                </a:lnTo>
                <a:lnTo>
                  <a:pt x="58" y="705"/>
                </a:lnTo>
                <a:lnTo>
                  <a:pt x="43" y="677"/>
                </a:lnTo>
                <a:lnTo>
                  <a:pt x="30" y="650"/>
                </a:lnTo>
                <a:lnTo>
                  <a:pt x="20" y="623"/>
                </a:lnTo>
                <a:lnTo>
                  <a:pt x="10" y="595"/>
                </a:lnTo>
                <a:lnTo>
                  <a:pt x="24" y="552"/>
                </a:lnTo>
                <a:lnTo>
                  <a:pt x="41" y="513"/>
                </a:lnTo>
                <a:lnTo>
                  <a:pt x="64" y="470"/>
                </a:lnTo>
                <a:lnTo>
                  <a:pt x="90" y="432"/>
                </a:lnTo>
                <a:lnTo>
                  <a:pt x="120" y="399"/>
                </a:lnTo>
                <a:lnTo>
                  <a:pt x="152" y="366"/>
                </a:lnTo>
                <a:lnTo>
                  <a:pt x="189" y="333"/>
                </a:lnTo>
                <a:lnTo>
                  <a:pt x="227" y="306"/>
                </a:lnTo>
                <a:lnTo>
                  <a:pt x="270" y="284"/>
                </a:lnTo>
                <a:lnTo>
                  <a:pt x="315" y="262"/>
                </a:lnTo>
                <a:lnTo>
                  <a:pt x="361" y="240"/>
                </a:lnTo>
                <a:lnTo>
                  <a:pt x="410" y="224"/>
                </a:lnTo>
                <a:lnTo>
                  <a:pt x="461" y="213"/>
                </a:lnTo>
                <a:lnTo>
                  <a:pt x="513" y="202"/>
                </a:lnTo>
                <a:lnTo>
                  <a:pt x="622" y="197"/>
                </a:lnTo>
                <a:lnTo>
                  <a:pt x="622" y="0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9" name="Freeform 83"/>
          <p:cNvSpPr>
            <a:spLocks/>
          </p:cNvSpPr>
          <p:nvPr/>
        </p:nvSpPr>
        <p:spPr bwMode="auto">
          <a:xfrm rot="15081849">
            <a:off x="6289475" y="4045184"/>
            <a:ext cx="805805" cy="2775246"/>
          </a:xfrm>
          <a:custGeom>
            <a:avLst/>
            <a:gdLst>
              <a:gd name="T0" fmla="*/ 2147483647 w 623"/>
              <a:gd name="T1" fmla="*/ 2147483647 h 1350"/>
              <a:gd name="T2" fmla="*/ 2147483647 w 623"/>
              <a:gd name="T3" fmla="*/ 2147483647 h 1350"/>
              <a:gd name="T4" fmla="*/ 2147483647 w 623"/>
              <a:gd name="T5" fmla="*/ 2147483647 h 1350"/>
              <a:gd name="T6" fmla="*/ 2147483647 w 623"/>
              <a:gd name="T7" fmla="*/ 2147483647 h 1350"/>
              <a:gd name="T8" fmla="*/ 2147483647 w 623"/>
              <a:gd name="T9" fmla="*/ 2147483647 h 1350"/>
              <a:gd name="T10" fmla="*/ 2147483647 w 623"/>
              <a:gd name="T11" fmla="*/ 2147483647 h 1350"/>
              <a:gd name="T12" fmla="*/ 2147483647 w 623"/>
              <a:gd name="T13" fmla="*/ 2147483647 h 1350"/>
              <a:gd name="T14" fmla="*/ 2147483647 w 623"/>
              <a:gd name="T15" fmla="*/ 2147483647 h 1350"/>
              <a:gd name="T16" fmla="*/ 2147483647 w 623"/>
              <a:gd name="T17" fmla="*/ 2147483647 h 1350"/>
              <a:gd name="T18" fmla="*/ 0 w 623"/>
              <a:gd name="T19" fmla="*/ 2147483647 h 1350"/>
              <a:gd name="T20" fmla="*/ 2147483647 w 623"/>
              <a:gd name="T21" fmla="*/ 2147483647 h 1350"/>
              <a:gd name="T22" fmla="*/ 2147483647 w 623"/>
              <a:gd name="T23" fmla="*/ 2147483647 h 1350"/>
              <a:gd name="T24" fmla="*/ 2147483647 w 623"/>
              <a:gd name="T25" fmla="*/ 2147483647 h 1350"/>
              <a:gd name="T26" fmla="*/ 2147483647 w 623"/>
              <a:gd name="T27" fmla="*/ 2147483647 h 1350"/>
              <a:gd name="T28" fmla="*/ 2147483647 w 623"/>
              <a:gd name="T29" fmla="*/ 2147483647 h 1350"/>
              <a:gd name="T30" fmla="*/ 2147483647 w 623"/>
              <a:gd name="T31" fmla="*/ 2147483647 h 1350"/>
              <a:gd name="T32" fmla="*/ 2147483647 w 623"/>
              <a:gd name="T33" fmla="*/ 2147483647 h 1350"/>
              <a:gd name="T34" fmla="*/ 2147483647 w 623"/>
              <a:gd name="T35" fmla="*/ 2147483647 h 1350"/>
              <a:gd name="T36" fmla="*/ 2147483647 w 623"/>
              <a:gd name="T37" fmla="*/ 2147483647 h 1350"/>
              <a:gd name="T38" fmla="*/ 2147483647 w 623"/>
              <a:gd name="T39" fmla="*/ 2147483647 h 1350"/>
              <a:gd name="T40" fmla="*/ 2147483647 w 623"/>
              <a:gd name="T41" fmla="*/ 2147483647 h 1350"/>
              <a:gd name="T42" fmla="*/ 2147483647 w 623"/>
              <a:gd name="T43" fmla="*/ 2147483647 h 1350"/>
              <a:gd name="T44" fmla="*/ 2147483647 w 623"/>
              <a:gd name="T45" fmla="*/ 2147483647 h 1350"/>
              <a:gd name="T46" fmla="*/ 2147483647 w 623"/>
              <a:gd name="T47" fmla="*/ 2147483647 h 1350"/>
              <a:gd name="T48" fmla="*/ 2147483647 w 623"/>
              <a:gd name="T49" fmla="*/ 2147483647 h 1350"/>
              <a:gd name="T50" fmla="*/ 2147483647 w 623"/>
              <a:gd name="T51" fmla="*/ 2147483647 h 1350"/>
              <a:gd name="T52" fmla="*/ 2147483647 w 623"/>
              <a:gd name="T53" fmla="*/ 2147483647 h 1350"/>
              <a:gd name="T54" fmla="*/ 2147483647 w 623"/>
              <a:gd name="T55" fmla="*/ 2147483647 h 1350"/>
              <a:gd name="T56" fmla="*/ 2147483647 w 623"/>
              <a:gd name="T57" fmla="*/ 2147483647 h 1350"/>
              <a:gd name="T58" fmla="*/ 2147483647 w 623"/>
              <a:gd name="T59" fmla="*/ 2147483647 h 1350"/>
              <a:gd name="T60" fmla="*/ 2147483647 w 623"/>
              <a:gd name="T61" fmla="*/ 2147483647 h 1350"/>
              <a:gd name="T62" fmla="*/ 2147483647 w 623"/>
              <a:gd name="T63" fmla="*/ 2147483647 h 1350"/>
              <a:gd name="T64" fmla="*/ 2147483647 w 623"/>
              <a:gd name="T65" fmla="*/ 2147483647 h 1350"/>
              <a:gd name="T66" fmla="*/ 2147483647 w 623"/>
              <a:gd name="T67" fmla="*/ 2147483647 h 1350"/>
              <a:gd name="T68" fmla="*/ 2147483647 w 623"/>
              <a:gd name="T69" fmla="*/ 0 h 135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623"/>
              <a:gd name="T106" fmla="*/ 0 h 1350"/>
              <a:gd name="T107" fmla="*/ 623 w 623"/>
              <a:gd name="T108" fmla="*/ 1350 h 135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623" h="1350">
                <a:moveTo>
                  <a:pt x="622" y="0"/>
                </a:moveTo>
                <a:lnTo>
                  <a:pt x="559" y="6"/>
                </a:lnTo>
                <a:lnTo>
                  <a:pt x="496" y="11"/>
                </a:lnTo>
                <a:lnTo>
                  <a:pt x="436" y="22"/>
                </a:lnTo>
                <a:lnTo>
                  <a:pt x="380" y="38"/>
                </a:lnTo>
                <a:lnTo>
                  <a:pt x="326" y="60"/>
                </a:lnTo>
                <a:lnTo>
                  <a:pt x="273" y="88"/>
                </a:lnTo>
                <a:lnTo>
                  <a:pt x="226" y="115"/>
                </a:lnTo>
                <a:lnTo>
                  <a:pt x="183" y="148"/>
                </a:lnTo>
                <a:lnTo>
                  <a:pt x="141" y="180"/>
                </a:lnTo>
                <a:lnTo>
                  <a:pt x="106" y="219"/>
                </a:lnTo>
                <a:lnTo>
                  <a:pt x="75" y="262"/>
                </a:lnTo>
                <a:lnTo>
                  <a:pt x="49" y="306"/>
                </a:lnTo>
                <a:lnTo>
                  <a:pt x="27" y="350"/>
                </a:lnTo>
                <a:lnTo>
                  <a:pt x="12" y="399"/>
                </a:lnTo>
                <a:lnTo>
                  <a:pt x="7" y="421"/>
                </a:lnTo>
                <a:lnTo>
                  <a:pt x="3" y="448"/>
                </a:lnTo>
                <a:lnTo>
                  <a:pt x="1" y="470"/>
                </a:lnTo>
                <a:lnTo>
                  <a:pt x="0" y="497"/>
                </a:lnTo>
                <a:lnTo>
                  <a:pt x="0" y="694"/>
                </a:lnTo>
                <a:lnTo>
                  <a:pt x="1" y="732"/>
                </a:lnTo>
                <a:lnTo>
                  <a:pt x="6" y="765"/>
                </a:lnTo>
                <a:lnTo>
                  <a:pt x="15" y="797"/>
                </a:lnTo>
                <a:lnTo>
                  <a:pt x="26" y="836"/>
                </a:lnTo>
                <a:lnTo>
                  <a:pt x="40" y="868"/>
                </a:lnTo>
                <a:lnTo>
                  <a:pt x="57" y="901"/>
                </a:lnTo>
                <a:lnTo>
                  <a:pt x="77" y="929"/>
                </a:lnTo>
                <a:lnTo>
                  <a:pt x="100" y="961"/>
                </a:lnTo>
                <a:lnTo>
                  <a:pt x="124" y="989"/>
                </a:lnTo>
                <a:lnTo>
                  <a:pt x="152" y="1016"/>
                </a:lnTo>
                <a:lnTo>
                  <a:pt x="183" y="1043"/>
                </a:lnTo>
                <a:lnTo>
                  <a:pt x="215" y="1065"/>
                </a:lnTo>
                <a:lnTo>
                  <a:pt x="250" y="1087"/>
                </a:lnTo>
                <a:lnTo>
                  <a:pt x="287" y="1109"/>
                </a:lnTo>
                <a:lnTo>
                  <a:pt x="326" y="1125"/>
                </a:lnTo>
                <a:lnTo>
                  <a:pt x="367" y="1141"/>
                </a:lnTo>
                <a:lnTo>
                  <a:pt x="367" y="1349"/>
                </a:lnTo>
                <a:lnTo>
                  <a:pt x="622" y="1087"/>
                </a:lnTo>
                <a:lnTo>
                  <a:pt x="367" y="743"/>
                </a:lnTo>
                <a:lnTo>
                  <a:pt x="367" y="945"/>
                </a:lnTo>
                <a:lnTo>
                  <a:pt x="301" y="918"/>
                </a:lnTo>
                <a:lnTo>
                  <a:pt x="240" y="885"/>
                </a:lnTo>
                <a:lnTo>
                  <a:pt x="212" y="868"/>
                </a:lnTo>
                <a:lnTo>
                  <a:pt x="184" y="847"/>
                </a:lnTo>
                <a:lnTo>
                  <a:pt x="160" y="825"/>
                </a:lnTo>
                <a:lnTo>
                  <a:pt x="135" y="803"/>
                </a:lnTo>
                <a:lnTo>
                  <a:pt x="114" y="781"/>
                </a:lnTo>
                <a:lnTo>
                  <a:pt x="92" y="754"/>
                </a:lnTo>
                <a:lnTo>
                  <a:pt x="74" y="732"/>
                </a:lnTo>
                <a:lnTo>
                  <a:pt x="58" y="705"/>
                </a:lnTo>
                <a:lnTo>
                  <a:pt x="43" y="677"/>
                </a:lnTo>
                <a:lnTo>
                  <a:pt x="30" y="650"/>
                </a:lnTo>
                <a:lnTo>
                  <a:pt x="20" y="623"/>
                </a:lnTo>
                <a:lnTo>
                  <a:pt x="10" y="595"/>
                </a:lnTo>
                <a:lnTo>
                  <a:pt x="24" y="552"/>
                </a:lnTo>
                <a:lnTo>
                  <a:pt x="41" y="513"/>
                </a:lnTo>
                <a:lnTo>
                  <a:pt x="64" y="470"/>
                </a:lnTo>
                <a:lnTo>
                  <a:pt x="90" y="432"/>
                </a:lnTo>
                <a:lnTo>
                  <a:pt x="120" y="399"/>
                </a:lnTo>
                <a:lnTo>
                  <a:pt x="152" y="366"/>
                </a:lnTo>
                <a:lnTo>
                  <a:pt x="189" y="333"/>
                </a:lnTo>
                <a:lnTo>
                  <a:pt x="227" y="306"/>
                </a:lnTo>
                <a:lnTo>
                  <a:pt x="270" y="284"/>
                </a:lnTo>
                <a:lnTo>
                  <a:pt x="315" y="262"/>
                </a:lnTo>
                <a:lnTo>
                  <a:pt x="361" y="240"/>
                </a:lnTo>
                <a:lnTo>
                  <a:pt x="410" y="224"/>
                </a:lnTo>
                <a:lnTo>
                  <a:pt x="461" y="213"/>
                </a:lnTo>
                <a:lnTo>
                  <a:pt x="513" y="202"/>
                </a:lnTo>
                <a:lnTo>
                  <a:pt x="622" y="197"/>
                </a:lnTo>
                <a:lnTo>
                  <a:pt x="622" y="0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67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Görevler</a:t>
            </a:r>
            <a:endParaRPr lang="tr-TR" dirty="0"/>
          </a:p>
        </p:txBody>
      </p:sp>
      <p:graphicFrame>
        <p:nvGraphicFramePr>
          <p:cNvPr id="4" name="Group 1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161957"/>
              </p:ext>
            </p:extLst>
          </p:nvPr>
        </p:nvGraphicFramePr>
        <p:xfrm>
          <a:off x="683568" y="2060848"/>
          <a:ext cx="7775575" cy="4064004"/>
        </p:xfrm>
        <a:graphic>
          <a:graphicData uri="http://schemas.openxmlformats.org/drawingml/2006/table">
            <a:tbl>
              <a:tblPr>
                <a:solidFill>
                  <a:schemeClr val="accent1">
                    <a:lumMod val="20000"/>
                    <a:lumOff val="80000"/>
                  </a:schemeClr>
                </a:solidFill>
              </a:tblPr>
              <a:tblGrid>
                <a:gridCol w="2592387"/>
                <a:gridCol w="2590800"/>
                <a:gridCol w="2592388"/>
              </a:tblGrid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Çıktılar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Faaliyetler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Görevler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</a:tr>
              <a:tr h="368300">
                <a:tc row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1.1.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1.1.1.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</a:tr>
              <a:tr h="36988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1.1.2.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</a:tr>
              <a:tr h="36988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1.2.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1.2.1.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</a:tr>
              <a:tr h="36988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1.2.2.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</a:tr>
              <a:tr h="36830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1.2.2.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</a:tr>
              <a:tr h="36988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1.3.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1.3.1.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</a:tr>
              <a:tr h="36988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1.3.2.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2.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2.1.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2.1.1.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2.1.2.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2.2.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2.2.1......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047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Tasarımda Yaklaşımlar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4048" y="1916832"/>
            <a:ext cx="3538736" cy="720080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tr-TR" dirty="0" smtClean="0"/>
              <a:t>Sonuç bazlı tasarım</a:t>
            </a:r>
            <a:endParaRPr lang="tr-TR" dirty="0"/>
          </a:p>
        </p:txBody>
      </p:sp>
      <p:sp>
        <p:nvSpPr>
          <p:cNvPr id="6" name="2 İçerik Yer Tutucusu"/>
          <p:cNvSpPr txBox="1">
            <a:spLocks/>
          </p:cNvSpPr>
          <p:nvPr/>
        </p:nvSpPr>
        <p:spPr>
          <a:xfrm>
            <a:off x="539552" y="1916832"/>
            <a:ext cx="3538736" cy="72008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Kaynak bazlı tasarım</a:t>
            </a:r>
          </a:p>
        </p:txBody>
      </p:sp>
      <p:sp>
        <p:nvSpPr>
          <p:cNvPr id="7" name="6 Metin kutusu"/>
          <p:cNvSpPr txBox="1"/>
          <p:nvPr/>
        </p:nvSpPr>
        <p:spPr>
          <a:xfrm>
            <a:off x="539552" y="2924944"/>
            <a:ext cx="3528392" cy="34163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/>
                </a:solidFill>
              </a:rPr>
              <a:t>Mevcut kaynaklar çerçevesinde planlama:</a:t>
            </a:r>
          </a:p>
          <a:p>
            <a:pPr marL="273050" indent="-190500">
              <a:buFont typeface="Arial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Finansman</a:t>
            </a:r>
          </a:p>
          <a:p>
            <a:pPr marL="273050" indent="-190500">
              <a:buFont typeface="Arial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İnsan kaynağı</a:t>
            </a:r>
          </a:p>
          <a:p>
            <a:pPr marL="273050" indent="-190500">
              <a:buFont typeface="Arial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Ekipman, teçhizat</a:t>
            </a:r>
          </a:p>
          <a:p>
            <a:pPr marL="273050" indent="-190500">
              <a:buFont typeface="Arial" pitchFamily="34" charset="0"/>
              <a:buChar char="•"/>
            </a:pPr>
            <a:endParaRPr lang="tr-TR" sz="2400" dirty="0">
              <a:solidFill>
                <a:schemeClr val="bg1"/>
              </a:solidFill>
            </a:endParaRPr>
          </a:p>
          <a:p>
            <a:r>
              <a:rPr lang="tr-TR" sz="2400" dirty="0" smtClean="0">
                <a:solidFill>
                  <a:schemeClr val="bg1"/>
                </a:solidFill>
              </a:rPr>
              <a:t>Bunlara göre amaç ve faaliyetler belirlenir!</a:t>
            </a:r>
          </a:p>
          <a:p>
            <a:endParaRPr lang="tr-TR" sz="2400" dirty="0">
              <a:solidFill>
                <a:schemeClr val="bg1"/>
              </a:solidFill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5004048" y="2924944"/>
            <a:ext cx="3528392" cy="34163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/>
                </a:solidFill>
              </a:rPr>
              <a:t>Önce amaç ve faaliyetler belirlenir. Sonra; </a:t>
            </a:r>
          </a:p>
          <a:p>
            <a:pPr marL="273050" indent="-190500">
              <a:buFont typeface="Arial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Finansman</a:t>
            </a:r>
          </a:p>
          <a:p>
            <a:pPr marL="273050" indent="-190500">
              <a:buFont typeface="Arial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İnsan kaynağı</a:t>
            </a:r>
          </a:p>
          <a:p>
            <a:pPr marL="273050" indent="-190500">
              <a:buFont typeface="Arial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Ekipman, teçhizat  ihtiyacı </a:t>
            </a:r>
          </a:p>
          <a:p>
            <a:pPr marL="273050" indent="-190500"/>
            <a:r>
              <a:rPr lang="tr-TR" sz="2400" dirty="0" smtClean="0">
                <a:solidFill>
                  <a:schemeClr val="bg1"/>
                </a:solidFill>
              </a:rPr>
              <a:t>belirlenir.</a:t>
            </a:r>
          </a:p>
          <a:p>
            <a:pPr marL="273050" indent="-190500"/>
            <a:endParaRPr lang="tr-TR" sz="2400" dirty="0" smtClean="0">
              <a:solidFill>
                <a:schemeClr val="bg1"/>
              </a:solidFill>
            </a:endParaRPr>
          </a:p>
          <a:p>
            <a:endParaRPr lang="tr-TR" sz="2400" dirty="0">
              <a:solidFill>
                <a:schemeClr val="bg1"/>
              </a:solidFill>
            </a:endParaRPr>
          </a:p>
        </p:txBody>
      </p:sp>
      <p:sp>
        <p:nvSpPr>
          <p:cNvPr id="10" name="9 Şeritli Sağ Ok"/>
          <p:cNvSpPr/>
          <p:nvPr/>
        </p:nvSpPr>
        <p:spPr>
          <a:xfrm>
            <a:off x="3635896" y="4149080"/>
            <a:ext cx="1368152" cy="864096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Görev sorumluluk matrisi</a:t>
            </a:r>
            <a:endParaRPr lang="tr-TR" dirty="0"/>
          </a:p>
        </p:txBody>
      </p:sp>
      <p:graphicFrame>
        <p:nvGraphicFramePr>
          <p:cNvPr id="4" name="Group 1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467339"/>
              </p:ext>
            </p:extLst>
          </p:nvPr>
        </p:nvGraphicFramePr>
        <p:xfrm>
          <a:off x="755576" y="2132856"/>
          <a:ext cx="7777163" cy="4064000"/>
        </p:xfrm>
        <a:graphic>
          <a:graphicData uri="http://schemas.openxmlformats.org/drawingml/2006/table">
            <a:tbl>
              <a:tblPr/>
              <a:tblGrid>
                <a:gridCol w="1296988"/>
                <a:gridCol w="1295400"/>
                <a:gridCol w="1296987"/>
                <a:gridCol w="1295400"/>
                <a:gridCol w="1296988"/>
                <a:gridCol w="1295400"/>
              </a:tblGrid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GÖREV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KİŞİ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UYGULA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ONAYLA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TEKNİK TAVSİYE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ONAYLA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DESTEK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TEKNİK TAVSİYE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ONAYLA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UYGULA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TEKNİK DESTEK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689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İş-zaman planı</a:t>
            </a:r>
            <a:endParaRPr lang="tr-TR" dirty="0"/>
          </a:p>
        </p:txBody>
      </p:sp>
      <p:graphicFrame>
        <p:nvGraphicFramePr>
          <p:cNvPr id="4" name="Group 8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659381"/>
              </p:ext>
            </p:extLst>
          </p:nvPr>
        </p:nvGraphicFramePr>
        <p:xfrm>
          <a:off x="467541" y="1983879"/>
          <a:ext cx="8136910" cy="3672405"/>
        </p:xfrm>
        <a:graphic>
          <a:graphicData uri="http://schemas.openxmlformats.org/drawingml/2006/table">
            <a:tbl>
              <a:tblPr/>
              <a:tblGrid>
                <a:gridCol w="977614"/>
                <a:gridCol w="678573"/>
                <a:gridCol w="297396"/>
                <a:gridCol w="324226"/>
                <a:gridCol w="325872"/>
                <a:gridCol w="324224"/>
                <a:gridCol w="327517"/>
                <a:gridCol w="325872"/>
                <a:gridCol w="324224"/>
                <a:gridCol w="325872"/>
                <a:gridCol w="324226"/>
                <a:gridCol w="325872"/>
                <a:gridCol w="327516"/>
                <a:gridCol w="324226"/>
                <a:gridCol w="325872"/>
                <a:gridCol w="324224"/>
                <a:gridCol w="325872"/>
                <a:gridCol w="325872"/>
                <a:gridCol w="324226"/>
                <a:gridCol w="327516"/>
                <a:gridCol w="324226"/>
                <a:gridCol w="325872"/>
              </a:tblGrid>
              <a:tr h="4080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Çıktı 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Faal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Aylar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080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10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11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12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13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14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16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17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18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12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20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804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1.1.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804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1.2.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804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2.1.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804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2.2.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804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2.3.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804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3.1.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804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3.2.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781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76872"/>
            <a:ext cx="6804248" cy="2593429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1331640" y="5159216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>
                <a:solidFill>
                  <a:schemeClr val="bg1"/>
                </a:solidFill>
              </a:rPr>
              <a:t>İLGİNİZE TEŞEKKÜR EDERİZ!</a:t>
            </a:r>
            <a:endParaRPr lang="tr-T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76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Politika/Program/Proje</a:t>
            </a:r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3275856" y="2060848"/>
            <a:ext cx="2304256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tx1"/>
                </a:solidFill>
              </a:rPr>
              <a:t>Politika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755576" y="2852936"/>
            <a:ext cx="2304256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tx1"/>
                </a:solidFill>
              </a:rPr>
              <a:t>Program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3275856" y="2852936"/>
            <a:ext cx="2304256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tx1"/>
                </a:solidFill>
              </a:rPr>
              <a:t>Program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5868144" y="2852936"/>
            <a:ext cx="2304256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tx1"/>
                </a:solidFill>
              </a:rPr>
              <a:t>Program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755576" y="4221088"/>
            <a:ext cx="230425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tx1"/>
                </a:solidFill>
              </a:rPr>
              <a:t>Proje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3275856" y="4221088"/>
            <a:ext cx="230425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tx1"/>
                </a:solidFill>
              </a:rPr>
              <a:t>Proje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5940152" y="4221088"/>
            <a:ext cx="230425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tx1"/>
                </a:solidFill>
              </a:rPr>
              <a:t>Proje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755576" y="5517232"/>
            <a:ext cx="2304256" cy="461665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</a:rPr>
              <a:t>Faaliyet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3275856" y="5517232"/>
            <a:ext cx="2304256" cy="461665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</a:rPr>
              <a:t>Faaliyet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5940152" y="5517232"/>
            <a:ext cx="2304256" cy="461665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</a:rPr>
              <a:t>Faaliyet</a:t>
            </a:r>
            <a:endParaRPr lang="tr-TR" sz="2400" b="1" dirty="0">
              <a:solidFill>
                <a:schemeClr val="bg1"/>
              </a:solidFill>
            </a:endParaRPr>
          </a:p>
        </p:txBody>
      </p:sp>
      <p:cxnSp>
        <p:nvCxnSpPr>
          <p:cNvPr id="21" name="20 Düz Bağlayıcı"/>
          <p:cNvCxnSpPr/>
          <p:nvPr/>
        </p:nvCxnSpPr>
        <p:spPr>
          <a:xfrm>
            <a:off x="1907704" y="2636912"/>
            <a:ext cx="511256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Düz Bağlayıcı"/>
          <p:cNvCxnSpPr>
            <a:endCxn id="5" idx="0"/>
          </p:cNvCxnSpPr>
          <p:nvPr/>
        </p:nvCxnSpPr>
        <p:spPr>
          <a:xfrm>
            <a:off x="1907704" y="2636912"/>
            <a:ext cx="0" cy="21602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Düz Bağlayıcı"/>
          <p:cNvCxnSpPr>
            <a:stCxn id="4" idx="2"/>
            <a:endCxn id="6" idx="0"/>
          </p:cNvCxnSpPr>
          <p:nvPr/>
        </p:nvCxnSpPr>
        <p:spPr>
          <a:xfrm>
            <a:off x="4427984" y="2522513"/>
            <a:ext cx="0" cy="33042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Düz Bağlayıcı"/>
          <p:cNvCxnSpPr/>
          <p:nvPr/>
        </p:nvCxnSpPr>
        <p:spPr>
          <a:xfrm flipV="1">
            <a:off x="7020272" y="2636912"/>
            <a:ext cx="0" cy="21602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Düz Bağlayıcı"/>
          <p:cNvCxnSpPr/>
          <p:nvPr/>
        </p:nvCxnSpPr>
        <p:spPr>
          <a:xfrm>
            <a:off x="1907704" y="3717032"/>
            <a:ext cx="518457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Düz Bağlayıcı"/>
          <p:cNvCxnSpPr>
            <a:endCxn id="8" idx="0"/>
          </p:cNvCxnSpPr>
          <p:nvPr/>
        </p:nvCxnSpPr>
        <p:spPr>
          <a:xfrm>
            <a:off x="1907704" y="3717032"/>
            <a:ext cx="0" cy="50405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Düz Bağlayıcı"/>
          <p:cNvCxnSpPr>
            <a:stCxn id="6" idx="2"/>
            <a:endCxn id="9" idx="0"/>
          </p:cNvCxnSpPr>
          <p:nvPr/>
        </p:nvCxnSpPr>
        <p:spPr>
          <a:xfrm>
            <a:off x="4427984" y="3314601"/>
            <a:ext cx="0" cy="90648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Düz Bağlayıcı"/>
          <p:cNvCxnSpPr>
            <a:stCxn id="10" idx="0"/>
          </p:cNvCxnSpPr>
          <p:nvPr/>
        </p:nvCxnSpPr>
        <p:spPr>
          <a:xfrm flipV="1">
            <a:off x="7092280" y="3717032"/>
            <a:ext cx="0" cy="50405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Düz Bağlayıcı"/>
          <p:cNvCxnSpPr/>
          <p:nvPr/>
        </p:nvCxnSpPr>
        <p:spPr>
          <a:xfrm>
            <a:off x="1907704" y="5085184"/>
            <a:ext cx="518457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Düz Bağlayıcı"/>
          <p:cNvCxnSpPr>
            <a:endCxn id="11" idx="0"/>
          </p:cNvCxnSpPr>
          <p:nvPr/>
        </p:nvCxnSpPr>
        <p:spPr>
          <a:xfrm>
            <a:off x="1907704" y="5085184"/>
            <a:ext cx="0" cy="43204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Düz Bağlayıcı"/>
          <p:cNvCxnSpPr>
            <a:stCxn id="9" idx="2"/>
            <a:endCxn id="12" idx="0"/>
          </p:cNvCxnSpPr>
          <p:nvPr/>
        </p:nvCxnSpPr>
        <p:spPr>
          <a:xfrm>
            <a:off x="4427984" y="4682753"/>
            <a:ext cx="0" cy="83447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Düz Bağlayıcı"/>
          <p:cNvCxnSpPr>
            <a:stCxn id="13" idx="0"/>
          </p:cNvCxnSpPr>
          <p:nvPr/>
        </p:nvCxnSpPr>
        <p:spPr>
          <a:xfrm flipV="1">
            <a:off x="7092280" y="5085184"/>
            <a:ext cx="0" cy="43204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Program – Proje - Alt Proje</a:t>
            </a:r>
            <a:endParaRPr lang="tr-TR" dirty="0"/>
          </a:p>
        </p:txBody>
      </p:sp>
      <p:graphicFrame>
        <p:nvGraphicFramePr>
          <p:cNvPr id="25" name="Tabl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882252"/>
              </p:ext>
            </p:extLst>
          </p:nvPr>
        </p:nvGraphicFramePr>
        <p:xfrm>
          <a:off x="467544" y="1844824"/>
          <a:ext cx="8136903" cy="4545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2301"/>
                <a:gridCol w="2712301"/>
                <a:gridCol w="2712301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bg1"/>
                          </a:solidFill>
                        </a:rPr>
                        <a:t>PROGRAM</a:t>
                      </a:r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7063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bg1"/>
                          </a:solidFill>
                        </a:rPr>
                        <a:t>GENEL AMAÇ</a:t>
                      </a:r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PROJE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7063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bg1"/>
                          </a:solidFill>
                        </a:rPr>
                        <a:t>PROGRAM AMACI</a:t>
                      </a:r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bg1"/>
                          </a:solidFill>
                        </a:rPr>
                        <a:t>GENEL AMAÇ</a:t>
                      </a:r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ALT PROJE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67063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bg1"/>
                          </a:solidFill>
                        </a:rPr>
                        <a:t>SONUÇLAR</a:t>
                      </a:r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bg1"/>
                          </a:solidFill>
                        </a:rPr>
                        <a:t>PROJE AMACI</a:t>
                      </a:r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bg1"/>
                          </a:solidFill>
                        </a:rPr>
                        <a:t>GENEL AMAÇ</a:t>
                      </a:r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7063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bg1"/>
                          </a:solidFill>
                        </a:rPr>
                        <a:t>FAALİYETLER</a:t>
                      </a:r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bg1"/>
                          </a:solidFill>
                        </a:rPr>
                        <a:t>SONUÇLAR</a:t>
                      </a:r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bg1"/>
                          </a:solidFill>
                        </a:rPr>
                        <a:t>PROJE AMACI</a:t>
                      </a:r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7063">
                <a:tc>
                  <a:txBody>
                    <a:bodyPr/>
                    <a:lstStyle/>
                    <a:p>
                      <a:pPr algn="ctr"/>
                      <a:endParaRPr lang="tr-TR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bg1"/>
                          </a:solidFill>
                        </a:rPr>
                        <a:t>FAALİYETLER</a:t>
                      </a:r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bg1"/>
                          </a:solidFill>
                        </a:rPr>
                        <a:t>SONUÇLAR</a:t>
                      </a:r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7063">
                <a:tc>
                  <a:txBody>
                    <a:bodyPr/>
                    <a:lstStyle/>
                    <a:p>
                      <a:pPr algn="ctr"/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bg1"/>
                          </a:solidFill>
                        </a:rPr>
                        <a:t>FAALİYETLER</a:t>
                      </a:r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7063">
                <a:tc>
                  <a:txBody>
                    <a:bodyPr/>
                    <a:lstStyle/>
                    <a:p>
                      <a:pPr algn="ctr"/>
                      <a:endParaRPr lang="tr-TR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" name="Sağ Ok 25"/>
          <p:cNvSpPr/>
          <p:nvPr/>
        </p:nvSpPr>
        <p:spPr>
          <a:xfrm>
            <a:off x="2843808" y="3068960"/>
            <a:ext cx="864096" cy="216024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Sağ Ok 26"/>
          <p:cNvSpPr/>
          <p:nvPr/>
        </p:nvSpPr>
        <p:spPr>
          <a:xfrm>
            <a:off x="2843808" y="3635084"/>
            <a:ext cx="864096" cy="216024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Sağ Ok 27"/>
          <p:cNvSpPr/>
          <p:nvPr/>
        </p:nvSpPr>
        <p:spPr>
          <a:xfrm>
            <a:off x="2843808" y="4221088"/>
            <a:ext cx="864096" cy="216024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Sağ Ok 28"/>
          <p:cNvSpPr/>
          <p:nvPr/>
        </p:nvSpPr>
        <p:spPr>
          <a:xfrm>
            <a:off x="5508104" y="4797152"/>
            <a:ext cx="864096" cy="216024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Sağ Ok 29"/>
          <p:cNvSpPr/>
          <p:nvPr/>
        </p:nvSpPr>
        <p:spPr>
          <a:xfrm>
            <a:off x="5508104" y="4221088"/>
            <a:ext cx="864096" cy="216024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Sağ Ok 30"/>
          <p:cNvSpPr/>
          <p:nvPr/>
        </p:nvSpPr>
        <p:spPr>
          <a:xfrm>
            <a:off x="5508104" y="3649413"/>
            <a:ext cx="864096" cy="216024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619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1600</TotalTime>
  <Words>2118</Words>
  <Application>Microsoft Office PowerPoint</Application>
  <PresentationFormat>Ekran Gösterisi (4:3)</PresentationFormat>
  <Paragraphs>726</Paragraphs>
  <Slides>72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72</vt:i4>
      </vt:variant>
    </vt:vector>
  </HeadingPairs>
  <TitlesOfParts>
    <vt:vector size="80" baseType="lpstr">
      <vt:lpstr>Arial</vt:lpstr>
      <vt:lpstr>Arial Narrow</vt:lpstr>
      <vt:lpstr>Calibri</vt:lpstr>
      <vt:lpstr>Comic Sans MS</vt:lpstr>
      <vt:lpstr>Tahoma</vt:lpstr>
      <vt:lpstr>Wingdings</vt:lpstr>
      <vt:lpstr>Wingdings 2</vt:lpstr>
      <vt:lpstr>Ofis Teması</vt:lpstr>
      <vt:lpstr>PowerPoint Sunusu</vt:lpstr>
      <vt:lpstr>Amaç</vt:lpstr>
      <vt:lpstr>Proje Kavramı</vt:lpstr>
      <vt:lpstr>Neden Proje Yaparız?</vt:lpstr>
      <vt:lpstr>Neden Proje Yaparız?</vt:lpstr>
      <vt:lpstr>Projelerin Özellikleri</vt:lpstr>
      <vt:lpstr>Tasarımda Yaklaşımlar</vt:lpstr>
      <vt:lpstr>Politika/Program/Proje</vt:lpstr>
      <vt:lpstr>Program – Proje - Alt Proje</vt:lpstr>
      <vt:lpstr>Proje Döngüsü</vt:lpstr>
      <vt:lpstr>Proje Döngüsü</vt:lpstr>
      <vt:lpstr>Mantıksal Çerçeve</vt:lpstr>
      <vt:lpstr>Mantıksal Çerçeve</vt:lpstr>
      <vt:lpstr>Genel Amaç / Üst hedef</vt:lpstr>
      <vt:lpstr>Proje amacı/hedefi</vt:lpstr>
      <vt:lpstr>Sonuçlar/çıktılar</vt:lpstr>
      <vt:lpstr>Faaliyetler</vt:lpstr>
      <vt:lpstr>Hedef/Çıktı/Faaliyet</vt:lpstr>
      <vt:lpstr>Göstergeler</vt:lpstr>
      <vt:lpstr>Göstergeler</vt:lpstr>
      <vt:lpstr>S.M.A.R.T.</vt:lpstr>
      <vt:lpstr>Doğrulama Kaynakları</vt:lpstr>
      <vt:lpstr>Varsayımlar</vt:lpstr>
      <vt:lpstr>Varsayım Analizi</vt:lpstr>
      <vt:lpstr>Risk – Varsayım İlişkisi</vt:lpstr>
      <vt:lpstr>Yatay ve Dikey Mantık</vt:lpstr>
      <vt:lpstr>Mantıksal Çerçeve oluşturma sıralaması</vt:lpstr>
      <vt:lpstr>İzleme ve Değerlendirme</vt:lpstr>
      <vt:lpstr>İD ne değildir?</vt:lpstr>
      <vt:lpstr>Etkin bir İD için:</vt:lpstr>
      <vt:lpstr>İzleme Nedir?</vt:lpstr>
      <vt:lpstr>İzlemede amaç nedir?</vt:lpstr>
      <vt:lpstr>Değerlendirme Nedir?</vt:lpstr>
      <vt:lpstr>Değerlendirmede amaç nedir?</vt:lpstr>
      <vt:lpstr>Mantıksal Çerçeve ile İzleme ve Değerlendirme İlişkisi</vt:lpstr>
      <vt:lpstr>Tarifler</vt:lpstr>
      <vt:lpstr>İzleme ve Değerlendirme Arasındaki Farklar</vt:lpstr>
      <vt:lpstr>PowerPoint Sunusu</vt:lpstr>
      <vt:lpstr>Projelerin Başarısızlık Nedenleri</vt:lpstr>
      <vt:lpstr>Sonuç Zinciri</vt:lpstr>
      <vt:lpstr>Sonuç Zinciri (Result Chain)</vt:lpstr>
      <vt:lpstr>7 Temel Soru</vt:lpstr>
      <vt:lpstr>1. Adım: Paydaş Analizi</vt:lpstr>
      <vt:lpstr>Paydaş Kimdir?</vt:lpstr>
      <vt:lpstr>Paydaş analizi neden önemli?</vt:lpstr>
      <vt:lpstr>Hedef grup/Ortak/Paydaş Faydalanıcı</vt:lpstr>
      <vt:lpstr>Hedef grup/Ortak/Paydaş Faydalanıcı</vt:lpstr>
      <vt:lpstr>Paydaş analizi araçları (metod)</vt:lpstr>
      <vt:lpstr>Temel sorular</vt:lpstr>
      <vt:lpstr>Hedef grup/Ortak/Paydaş Faydalanıcı -Venn Gösterimi-</vt:lpstr>
      <vt:lpstr>Paydaş analizi tablosu</vt:lpstr>
      <vt:lpstr>Örümcek diyagramı</vt:lpstr>
      <vt:lpstr>2. Adım: Sorun Analizi</vt:lpstr>
      <vt:lpstr>Sorun analizi</vt:lpstr>
      <vt:lpstr>Sorunları doğru ifade edin!</vt:lpstr>
      <vt:lpstr>Sorun ağacı</vt:lpstr>
      <vt:lpstr>Sorun ağacı</vt:lpstr>
      <vt:lpstr>Sorun ağacı</vt:lpstr>
      <vt:lpstr>3. Adım: Hedef Ağacı</vt:lpstr>
      <vt:lpstr>Hedef Ağacı</vt:lpstr>
      <vt:lpstr>Hedef Ağacı</vt:lpstr>
      <vt:lpstr>4. Adım: Strateji Analizi</vt:lpstr>
      <vt:lpstr>Strateji Seçiminde Dikkate Alınacak Kriterler</vt:lpstr>
      <vt:lpstr>Strateji analizi</vt:lpstr>
      <vt:lpstr>Uygun Hedef İfadeleri</vt:lpstr>
      <vt:lpstr>Uygun Olmayan Hedef İfadeleri</vt:lpstr>
      <vt:lpstr>K.I.S.S.</vt:lpstr>
      <vt:lpstr>İş Planı</vt:lpstr>
      <vt:lpstr>Görevler</vt:lpstr>
      <vt:lpstr>Görev sorumluluk matrisi</vt:lpstr>
      <vt:lpstr>İş-zaman planı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Ufu</dc:creator>
  <cp:lastModifiedBy>Ufuk KIRMIZI</cp:lastModifiedBy>
  <cp:revision>264</cp:revision>
  <dcterms:created xsi:type="dcterms:W3CDTF">2013-03-15T11:07:29Z</dcterms:created>
  <dcterms:modified xsi:type="dcterms:W3CDTF">2015-02-09T07:16:58Z</dcterms:modified>
</cp:coreProperties>
</file>